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609" r:id="rId2"/>
    <p:sldId id="655" r:id="rId3"/>
    <p:sldId id="646" r:id="rId4"/>
    <p:sldId id="660" r:id="rId5"/>
    <p:sldId id="661" r:id="rId6"/>
    <p:sldId id="662" r:id="rId7"/>
    <p:sldId id="649" r:id="rId8"/>
    <p:sldId id="663" r:id="rId9"/>
    <p:sldId id="648" r:id="rId10"/>
    <p:sldId id="664" r:id="rId11"/>
    <p:sldId id="665" r:id="rId12"/>
    <p:sldId id="670" r:id="rId13"/>
    <p:sldId id="666" r:id="rId14"/>
    <p:sldId id="667" r:id="rId15"/>
    <p:sldId id="669" r:id="rId16"/>
    <p:sldId id="639" r:id="rId17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32968E-149E-48BA-9EA2-32CAC807E0BC}">
          <p14:sldIdLst>
            <p14:sldId id="609"/>
            <p14:sldId id="655"/>
            <p14:sldId id="646"/>
            <p14:sldId id="660"/>
            <p14:sldId id="661"/>
            <p14:sldId id="662"/>
            <p14:sldId id="649"/>
            <p14:sldId id="663"/>
            <p14:sldId id="648"/>
            <p14:sldId id="664"/>
            <p14:sldId id="665"/>
            <p14:sldId id="670"/>
            <p14:sldId id="666"/>
            <p14:sldId id="667"/>
            <p14:sldId id="669"/>
            <p14:sldId id="6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5050"/>
    <a:srgbClr val="B45608"/>
    <a:srgbClr val="DA9710"/>
    <a:srgbClr val="FFFFCC"/>
    <a:srgbClr val="CC0000"/>
    <a:srgbClr val="99CCFF"/>
    <a:srgbClr val="A46DCD"/>
    <a:srgbClr val="FF7C80"/>
    <a:srgbClr val="FF3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485" autoAdjust="0"/>
    <p:restoredTop sz="96947" autoAdjust="0"/>
  </p:normalViewPr>
  <p:slideViewPr>
    <p:cSldViewPr>
      <p:cViewPr>
        <p:scale>
          <a:sx n="125" d="100"/>
          <a:sy n="125" d="100"/>
        </p:scale>
        <p:origin x="-12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AppData\Local\Microsoft\Windows\Temporary%20Internet%20Files\Content.Outlook\NGXBPEMA\&#1047;&#1072;&#1103;&#1074;&#1083;&#1077;&#1085;&#1080;&#1103;%20&#1079;&#1072;&#1082;&#1083;&#1102;&#1095;&#1077;&#1085;&#1080;&#1103;%202017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заявлений и заключений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9 месяцев </a:t>
            </a:r>
            <a:r>
              <a:rPr lang="ru-RU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года по ГАУ Управление </a:t>
            </a:r>
            <a:r>
              <a:rPr lang="ru-RU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госэкспертизы</a:t>
            </a:r>
            <a:r>
              <a:rPr lang="ru-RU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РБ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'[Заявления заключения 2017 (3).xlsx]Лист1'!$B$4</c:f>
              <c:strCache>
                <c:ptCount val="1"/>
                <c:pt idx="0">
                  <c:v>Заявления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'[Заявления заключения 2017 (3).xlsx]Лист1'!$C$3:$K$3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'[Заявления заключения 2017 (3).xlsx]Лист1'!$C$4:$K$4</c:f>
              <c:numCache>
                <c:formatCode>General</c:formatCode>
                <c:ptCount val="9"/>
                <c:pt idx="0">
                  <c:v>82</c:v>
                </c:pt>
                <c:pt idx="1">
                  <c:v>251</c:v>
                </c:pt>
                <c:pt idx="2">
                  <c:v>597</c:v>
                </c:pt>
                <c:pt idx="3">
                  <c:v>663</c:v>
                </c:pt>
                <c:pt idx="4">
                  <c:v>408</c:v>
                </c:pt>
                <c:pt idx="5">
                  <c:v>414</c:v>
                </c:pt>
                <c:pt idx="6">
                  <c:v>302</c:v>
                </c:pt>
                <c:pt idx="7">
                  <c:v>375</c:v>
                </c:pt>
                <c:pt idx="8">
                  <c:v>209</c:v>
                </c:pt>
              </c:numCache>
            </c:numRef>
          </c:val>
        </c:ser>
        <c:ser>
          <c:idx val="1"/>
          <c:order val="1"/>
          <c:tx>
            <c:strRef>
              <c:f>'[Заявления заключения 2017 (3).xlsx]Лист1'!$B$5</c:f>
              <c:strCache>
                <c:ptCount val="1"/>
                <c:pt idx="0">
                  <c:v>Заключения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7.266121707538601E-3"/>
                  <c:y val="-1.080715859377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99182561307902E-2"/>
                  <c:y val="-2.7017896484439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48773841961785E-2"/>
                  <c:y val="-1.350894824221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532243415077202E-2"/>
                  <c:y val="-8.1053689453319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26521344231186E-3"/>
                  <c:y val="-5.4035792968880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715712988192553E-2"/>
                  <c:y val="-1.350894824221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'[Заявления заключения 2017 (3).xlsx]Лист1'!$C$3:$K$3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'[Заявления заключения 2017 (3).xlsx]Лист1'!$C$5:$K$5</c:f>
              <c:numCache>
                <c:formatCode>General</c:formatCode>
                <c:ptCount val="9"/>
                <c:pt idx="0">
                  <c:v>106</c:v>
                </c:pt>
                <c:pt idx="1">
                  <c:v>94</c:v>
                </c:pt>
                <c:pt idx="2">
                  <c:v>199</c:v>
                </c:pt>
                <c:pt idx="3">
                  <c:v>351</c:v>
                </c:pt>
                <c:pt idx="4">
                  <c:v>440</c:v>
                </c:pt>
                <c:pt idx="5">
                  <c:v>300</c:v>
                </c:pt>
                <c:pt idx="6">
                  <c:v>372</c:v>
                </c:pt>
                <c:pt idx="7">
                  <c:v>256</c:v>
                </c:pt>
                <c:pt idx="8">
                  <c:v>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509248"/>
        <c:axId val="201169152"/>
        <c:axId val="0"/>
      </c:bar3DChart>
      <c:catAx>
        <c:axId val="1955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69152"/>
        <c:crosses val="autoZero"/>
        <c:auto val="1"/>
        <c:lblAlgn val="ctr"/>
        <c:lblOffset val="100"/>
        <c:noMultiLvlLbl val="0"/>
      </c:catAx>
      <c:valAx>
        <c:axId val="2011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5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1B7F-6E40-4C0E-9E11-4B373475945F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E7CA-8DAA-4B47-A071-EF49891E6965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7F01-881E-49CB-AC25-91FC40D1EB28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7770-5134-458E-88CC-535BC46D5F16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65BA-9935-4371-AFC3-9EA733414E13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2843F-EB18-49AB-97A6-08E38F472B38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2DE3-0E49-4886-9346-1511E6AAFDF9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0142C-B69C-48DD-866D-C4BBF1D28ECC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B20D-4A43-4142-BC5B-E3E4BBFF2874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4768-D968-4783-AD40-6FA1193FD8A3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30CC-A725-4952-87D8-13A68044C0D6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D02C9C-94B1-4E3C-A4E0-946C3642B00E}" type="datetime1">
              <a:rPr lang="ru-RU" smtClean="0"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01" y="4063964"/>
            <a:ext cx="4820718" cy="2472257"/>
          </a:xfrm>
          <a:prstGeom prst="rect">
            <a:avLst/>
          </a:prstGeom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410232" y="5612947"/>
            <a:ext cx="4500000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НАЧАЛЬНИКА </a:t>
            </a:r>
          </a:p>
          <a:p>
            <a:pPr eaLnBrk="1" hangingPunct="1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ГАУ УПРАВЛЕНИЕ ГОСЭКСПЕРТИЗЫ РБ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779912" y="4251379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err="1" smtClean="0">
                <a:solidFill>
                  <a:schemeClr val="tx2"/>
                </a:solidFill>
                <a:latin typeface="Arial" charset="0"/>
              </a:rPr>
              <a:t>Якупов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Булат </a:t>
            </a:r>
            <a:r>
              <a:rPr lang="ru-RU" sz="2400" b="1" dirty="0" err="1" smtClean="0">
                <a:solidFill>
                  <a:schemeClr val="tx2"/>
                </a:solidFill>
                <a:latin typeface="Arial" charset="0"/>
              </a:rPr>
              <a:t>Батталович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351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ГАУ УПРАВЛЕНИЕ ГОСЭКСПЕРТИЗЫ РБ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7950" y="1520205"/>
            <a:ext cx="8928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Особенности проведения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проверки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достоверности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определения сметной стоимости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электронной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форме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43" y="2823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Проведение проверки достоверности определения сметной стоимости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в электронной форме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319560"/>
              </p:ext>
            </p:extLst>
          </p:nvPr>
        </p:nvGraphicFramePr>
        <p:xfrm>
          <a:off x="1310308" y="1484784"/>
          <a:ext cx="6991350" cy="470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25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366" y="1988840"/>
            <a:ext cx="8199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На бесплатной основе: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Проверка </a:t>
            </a:r>
            <a:r>
              <a:rPr lang="ru-RU" sz="1400" dirty="0">
                <a:solidFill>
                  <a:srgbClr val="0070C0"/>
                </a:solidFill>
              </a:rPr>
              <a:t>исходно-разрешительной документации для подготовки проектной документации и государственной экспертизы проведения инженерных изысканий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Проверка </a:t>
            </a:r>
            <a:r>
              <a:rPr lang="ru-RU" sz="1400" dirty="0">
                <a:solidFill>
                  <a:srgbClr val="0070C0"/>
                </a:solidFill>
              </a:rPr>
              <a:t>размещения объекта (сооружения) на земельном участке (полосе отвода</a:t>
            </a:r>
            <a:r>
              <a:rPr lang="ru-RU" sz="1400" dirty="0" smtClean="0">
                <a:solidFill>
                  <a:srgbClr val="0070C0"/>
                </a:solidFill>
              </a:rPr>
              <a:t>).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Проверка </a:t>
            </a:r>
            <a:r>
              <a:rPr lang="ru-RU" sz="1400" dirty="0">
                <a:solidFill>
                  <a:srgbClr val="0070C0"/>
                </a:solidFill>
              </a:rPr>
              <a:t>программы инженерных изысканий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Проверка </a:t>
            </a:r>
            <a:r>
              <a:rPr lang="ru-RU" sz="1400" dirty="0">
                <a:solidFill>
                  <a:srgbClr val="0070C0"/>
                </a:solidFill>
              </a:rPr>
              <a:t>состава проектной документации.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663" y="1340768"/>
            <a:ext cx="57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Система предварительных заявок: </a:t>
            </a:r>
            <a:endParaRPr lang="ru-RU" sz="16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43" y="2823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Проведение проверки достоверности определения сметной стоимости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в электронной форме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61366" y="4635713"/>
            <a:ext cx="81998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На платной основе: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Проверка </a:t>
            </a:r>
            <a:r>
              <a:rPr lang="ru-RU" sz="1400" dirty="0">
                <a:solidFill>
                  <a:srgbClr val="0070C0"/>
                </a:solidFill>
              </a:rPr>
              <a:t>раздела (подраздела) проектной документации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Проверка </a:t>
            </a:r>
            <a:r>
              <a:rPr lang="ru-RU" sz="1400" dirty="0">
                <a:solidFill>
                  <a:srgbClr val="0070C0"/>
                </a:solidFill>
              </a:rPr>
              <a:t>тома проектной </a:t>
            </a:r>
            <a:r>
              <a:rPr lang="ru-RU" sz="1400" dirty="0" smtClean="0">
                <a:solidFill>
                  <a:srgbClr val="0070C0"/>
                </a:solidFill>
              </a:rPr>
              <a:t>документации.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Проверка </a:t>
            </a:r>
            <a:r>
              <a:rPr lang="ru-RU" sz="1400" dirty="0">
                <a:solidFill>
                  <a:srgbClr val="0070C0"/>
                </a:solidFill>
              </a:rPr>
              <a:t>отчета по инженерным изысканиям.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43" y="2823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Проведение проверки достоверности определения сметной стоимости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в электронной форме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0" y="1124744"/>
            <a:ext cx="8158036" cy="504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9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038" y="1988840"/>
            <a:ext cx="81998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В документации приводятся различные наименования объекта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Идентификационные сведения в заявлении указываются не в полном объеме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Документация загружается не в «Свои» каталоги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Документация не подписана электронной подписью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Отсутствуют информационно-удостоверяющие листы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Документация загружается не в полном объеме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Сметная документация представляется в неактуальной версии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Задание на проектирование не соответствует сметной документации</a:t>
            </a:r>
          </a:p>
          <a:p>
            <a:pPr algn="just"/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Не соблюдаются требования к форматам электронных документов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7129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Типичные ошибки заявителей, допускаемые при подаче документации на проверку</a:t>
            </a:r>
            <a:endParaRPr lang="ru-RU" sz="16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43" y="2823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Проведение проверки достоверности определения сметной стоимости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в электронной форме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590" y="1988840"/>
            <a:ext cx="8199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</a:rPr>
              <a:t>а) </a:t>
            </a:r>
            <a:r>
              <a:rPr lang="ru-RU" sz="1600" dirty="0" err="1">
                <a:solidFill>
                  <a:srgbClr val="0070C0"/>
                </a:solidFill>
              </a:rPr>
              <a:t>doc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docx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odt</a:t>
            </a:r>
            <a:r>
              <a:rPr lang="ru-RU" sz="1600" dirty="0">
                <a:solidFill>
                  <a:srgbClr val="0070C0"/>
                </a:solidFill>
              </a:rPr>
              <a:t> – для документов с текстовым </a:t>
            </a:r>
            <a:r>
              <a:rPr lang="ru-RU" sz="1600" dirty="0" smtClean="0">
                <a:solidFill>
                  <a:srgbClr val="0070C0"/>
                </a:solidFill>
              </a:rPr>
              <a:t>содержанием без формул;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ru-RU" sz="1600" dirty="0">
                <a:solidFill>
                  <a:srgbClr val="0070C0"/>
                </a:solidFill>
              </a:rPr>
              <a:t>б) </a:t>
            </a:r>
            <a:r>
              <a:rPr lang="ru-RU" sz="1600" dirty="0" err="1">
                <a:solidFill>
                  <a:srgbClr val="0070C0"/>
                </a:solidFill>
              </a:rPr>
              <a:t>pdf</a:t>
            </a:r>
            <a:r>
              <a:rPr lang="ru-RU" sz="1600" dirty="0">
                <a:solidFill>
                  <a:srgbClr val="0070C0"/>
                </a:solidFill>
              </a:rPr>
              <a:t> – для документов с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текстовым </a:t>
            </a:r>
            <a:r>
              <a:rPr lang="ru-RU" sz="1600" dirty="0" smtClean="0">
                <a:solidFill>
                  <a:srgbClr val="0070C0"/>
                </a:solidFill>
              </a:rPr>
              <a:t>содержанием с формулами </a:t>
            </a:r>
            <a:r>
              <a:rPr lang="ru-RU" sz="1600" dirty="0">
                <a:solidFill>
                  <a:srgbClr val="0070C0"/>
                </a:solidFill>
              </a:rPr>
              <a:t>и </a:t>
            </a:r>
            <a:r>
              <a:rPr lang="ru-RU" sz="1600" dirty="0" smtClean="0">
                <a:solidFill>
                  <a:srgbClr val="0070C0"/>
                </a:solidFill>
              </a:rPr>
              <a:t>графиками;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ru-RU" sz="1600" dirty="0">
                <a:solidFill>
                  <a:srgbClr val="0070C0"/>
                </a:solidFill>
              </a:rPr>
              <a:t>в) </a:t>
            </a:r>
            <a:r>
              <a:rPr lang="ru-RU" sz="1600" dirty="0" err="1">
                <a:solidFill>
                  <a:srgbClr val="0070C0"/>
                </a:solidFill>
              </a:rPr>
              <a:t>xls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xlsx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ods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– для сводного сметного расчета стоимости строительства, объектных сметных расчетов, локальных сметных расчетов.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ru-RU" sz="1600" dirty="0">
                <a:solidFill>
                  <a:srgbClr val="0070C0"/>
                </a:solidFill>
              </a:rPr>
              <a:t>При этом к формированию таких документов установлен ряд требований, в соответствии с которыми они должны: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- </a:t>
            </a:r>
            <a:r>
              <a:rPr lang="ru-RU" sz="1600" dirty="0">
                <a:solidFill>
                  <a:srgbClr val="0070C0"/>
                </a:solidFill>
              </a:rPr>
              <a:t>формироваться способом, не предусматривающим сканирование документа на бумажном носителе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- </a:t>
            </a:r>
            <a:r>
              <a:rPr lang="ru-RU" sz="1600" dirty="0">
                <a:solidFill>
                  <a:srgbClr val="0070C0"/>
                </a:solidFill>
              </a:rPr>
              <a:t>формироваться для каждого раздела </a:t>
            </a:r>
            <a:r>
              <a:rPr lang="ru-RU" sz="1600" dirty="0" smtClean="0">
                <a:solidFill>
                  <a:srgbClr val="0070C0"/>
                </a:solidFill>
              </a:rPr>
              <a:t>проектной </a:t>
            </a:r>
            <a:r>
              <a:rPr lang="ru-RU" sz="1600" dirty="0">
                <a:solidFill>
                  <a:srgbClr val="0070C0"/>
                </a:solidFill>
              </a:rPr>
              <a:t>документации и содержать в названии слова «Раздел ПД №», </a:t>
            </a:r>
            <a:r>
              <a:rPr lang="ru-RU" sz="1600" dirty="0" smtClean="0">
                <a:solidFill>
                  <a:srgbClr val="0070C0"/>
                </a:solidFill>
              </a:rPr>
              <a:t>с </a:t>
            </a:r>
            <a:r>
              <a:rPr lang="ru-RU" sz="1600" dirty="0">
                <a:solidFill>
                  <a:srgbClr val="0070C0"/>
                </a:solidFill>
              </a:rPr>
              <a:t>указанием порядкового номера </a:t>
            </a:r>
            <a:r>
              <a:rPr lang="ru-RU" sz="1600" dirty="0" smtClean="0">
                <a:solidFill>
                  <a:srgbClr val="0070C0"/>
                </a:solidFill>
              </a:rPr>
              <a:t>раздела;</a:t>
            </a:r>
            <a:endParaRPr lang="ru-RU" sz="1600" dirty="0">
              <a:solidFill>
                <a:srgbClr val="0070C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- </a:t>
            </a:r>
            <a:r>
              <a:rPr lang="ru-RU" sz="1600" dirty="0">
                <a:solidFill>
                  <a:srgbClr val="0070C0"/>
                </a:solidFill>
              </a:rPr>
              <a:t>не превышать предельного размера в 80 </a:t>
            </a:r>
            <a:r>
              <a:rPr lang="ru-RU" sz="1600" dirty="0" smtClean="0">
                <a:solidFill>
                  <a:srgbClr val="0070C0"/>
                </a:solidFill>
              </a:rPr>
              <a:t>мегабайт.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7129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Требования </a:t>
            </a: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к </a:t>
            </a:r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форматам представляемых электронных документов </a:t>
            </a:r>
          </a:p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(</a:t>
            </a: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приказ Минстроя России от 12.05.2017 № </a:t>
            </a:r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783/</a:t>
            </a:r>
            <a:r>
              <a:rPr lang="ru-RU" sz="1600" b="1" dirty="0" err="1" smtClean="0">
                <a:solidFill>
                  <a:srgbClr val="1F497D"/>
                </a:solidFill>
                <a:latin typeface="Arial" charset="0"/>
              </a:rPr>
              <a:t>пр</a:t>
            </a:r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)</a:t>
            </a:r>
            <a:endParaRPr lang="ru-RU" sz="16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43" y="2823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Проведение проверки достоверности определения сметной стоимости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в электронной форме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590" y="2564904"/>
            <a:ext cx="819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Договоры не подписаны с  </a:t>
            </a:r>
            <a:r>
              <a:rPr lang="ru-RU" sz="1400" dirty="0">
                <a:solidFill>
                  <a:srgbClr val="0070C0"/>
                </a:solidFill>
              </a:rPr>
              <a:t>добавлением подписи к ранее подписанному </a:t>
            </a:r>
            <a:r>
              <a:rPr lang="ru-RU" sz="1400" dirty="0" smtClean="0">
                <a:solidFill>
                  <a:srgbClr val="0070C0"/>
                </a:solidFill>
              </a:rPr>
              <a:t>файлу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Файлы подписанных договоров загружены не в каталог «Договорные и финансовые документы»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Отсутствуют сопроводительные письма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7129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Типичные ошибки заявителей, допускаемые на различных стадиях проведения проверки</a:t>
            </a:r>
            <a:endParaRPr lang="ru-RU" sz="16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43" y="2823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Проведение проверки достоверности определения сметной стоимости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в электронной форме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4990" y="4221088"/>
            <a:ext cx="819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dirty="0">
                <a:solidFill>
                  <a:srgbClr val="0070C0"/>
                </a:solidFill>
              </a:rPr>
              <a:t>Отсутствуют сопроводительные письма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Отсутствуют информационно-удостоверяющие листы на измененные файлы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042" y="2132856"/>
            <a:ext cx="819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Договорные документы: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042" y="3861048"/>
            <a:ext cx="819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Проведение проверки: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34" y="4869140"/>
            <a:ext cx="819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Завершение проверки: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038" y="5301208"/>
            <a:ext cx="8199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Несвоевременная загрузка окончательной </a:t>
            </a:r>
            <a:r>
              <a:rPr lang="ru-RU" sz="1400" dirty="0">
                <a:solidFill>
                  <a:srgbClr val="0070C0"/>
                </a:solidFill>
              </a:rPr>
              <a:t>версии </a:t>
            </a:r>
            <a:r>
              <a:rPr lang="ru-RU" sz="1400" dirty="0" smtClean="0">
                <a:solidFill>
                  <a:srgbClr val="0070C0"/>
                </a:solidFill>
              </a:rPr>
              <a:t>файлов в каталог «</a:t>
            </a:r>
            <a:r>
              <a:rPr lang="ru-RU" sz="1400" smtClean="0">
                <a:solidFill>
                  <a:srgbClr val="0070C0"/>
                </a:solidFill>
              </a:rPr>
              <a:t>ПД </a:t>
            </a:r>
            <a:r>
              <a:rPr lang="ru-RU" sz="1400" smtClean="0">
                <a:solidFill>
                  <a:srgbClr val="0070C0"/>
                </a:solidFill>
              </a:rPr>
              <a:t>окончательная».</a:t>
            </a:r>
            <a:endParaRPr lang="ru-RU" sz="1400" dirty="0" smtClean="0">
              <a:solidFill>
                <a:srgbClr val="0070C0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Отсутствуют информационно-удостоверяющие листы на итоговые файлы</a:t>
            </a:r>
          </a:p>
        </p:txBody>
      </p:sp>
    </p:spTree>
    <p:extLst>
      <p:ext uri="{BB962C8B-B14F-4D97-AF65-F5344CB8AC3E}">
        <p14:creationId xmlns:p14="http://schemas.microsoft.com/office/powerpoint/2010/main" val="36565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0" y="32888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ГАУ УПРАВЛЕНИЕ ГОСЭКСПЕРТИЗЫ РБ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39616" y="2492896"/>
            <a:ext cx="3264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Спасибо за внимание!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" charset="0"/>
              <a:ea typeface="+mj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01" y="3789040"/>
            <a:ext cx="4820718" cy="2472257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410232" y="5301208"/>
            <a:ext cx="4500000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НАЧАЛЬНИКА </a:t>
            </a:r>
          </a:p>
          <a:p>
            <a:pPr eaLnBrk="1" hangingPunct="1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ГАУ УПРАВЛЕНИЕ ГОСЭКСПЕРТИЗЫ РБ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79912" y="4005064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err="1" smtClean="0">
                <a:solidFill>
                  <a:schemeClr val="tx2"/>
                </a:solidFill>
                <a:latin typeface="Arial" charset="0"/>
              </a:rPr>
              <a:t>Якупов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Булат </a:t>
            </a:r>
            <a:r>
              <a:rPr lang="ru-RU" sz="2400" b="1" dirty="0" err="1" smtClean="0">
                <a:solidFill>
                  <a:schemeClr val="tx2"/>
                </a:solidFill>
                <a:latin typeface="Arial" charset="0"/>
              </a:rPr>
              <a:t>Батталович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Предоставление государственной услуги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электронной форме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62522"/>
            <a:ext cx="4038600" cy="139675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государственная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экспертиза проектной документации и (или) результатов инженерных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изысканий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3501008"/>
            <a:ext cx="4038600" cy="1354782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проведение проверки достоверности определения сметной стоимости объектов капитального строительства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06" y="1556792"/>
            <a:ext cx="3216399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667632"/>
            <a:ext cx="5723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Сайт для получения электронной услуги </a:t>
            </a:r>
          </a:p>
          <a:p>
            <a:pPr algn="ctr"/>
            <a:r>
              <a:rPr lang="en-US" dirty="0" smtClean="0"/>
              <a:t>https</a:t>
            </a:r>
            <a:r>
              <a:rPr lang="en-US" dirty="0"/>
              <a:t>://lk.expertizarb.ru/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0" y="19038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Особенности проведения проверки достоверности определения 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  <a:cs typeface="Arial" charset="0"/>
              </a:rPr>
              <a:t>сметной </a:t>
            </a: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стоимости  в электронной форме </a:t>
            </a:r>
            <a:endParaRPr lang="ru-RU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25" y="1112420"/>
            <a:ext cx="865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F497D"/>
                </a:solidFill>
                <a:latin typeface="Arial" charset="0"/>
                <a:ea typeface="+mj-ea"/>
              </a:rPr>
              <a:t>НПА, регулирующие проведение </a:t>
            </a:r>
            <a:r>
              <a:rPr lang="ru-RU" sz="1600" dirty="0">
                <a:solidFill>
                  <a:srgbClr val="1F497D"/>
                </a:solidFill>
                <a:latin typeface="Arial" charset="0"/>
                <a:ea typeface="+mj-ea"/>
              </a:rPr>
              <a:t>проверки достоверности определения сметной стоимости объектов капитального </a:t>
            </a:r>
            <a:r>
              <a:rPr lang="ru-RU" sz="1600" dirty="0" smtClean="0">
                <a:solidFill>
                  <a:srgbClr val="1F497D"/>
                </a:solidFill>
                <a:latin typeface="Arial" charset="0"/>
                <a:ea typeface="+mj-ea"/>
              </a:rPr>
              <a:t>строительства:</a:t>
            </a:r>
            <a:endParaRPr lang="en-US" sz="1600" dirty="0">
              <a:solidFill>
                <a:srgbClr val="1F497D"/>
              </a:solidFill>
              <a:latin typeface="Arial" charset="0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886651"/>
            <a:ext cx="33843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Приказы Минстроя России 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от 29.03.2017 № 655/</a:t>
            </a:r>
            <a:r>
              <a:rPr lang="ru-RU" sz="1600" dirty="0" err="1" smtClean="0">
                <a:solidFill>
                  <a:srgbClr val="0070C0"/>
                </a:solidFill>
              </a:rPr>
              <a:t>пр</a:t>
            </a:r>
            <a:r>
              <a:rPr lang="ru-RU" sz="1600" dirty="0" smtClean="0">
                <a:solidFill>
                  <a:srgbClr val="0070C0"/>
                </a:solidFill>
              </a:rPr>
              <a:t>,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от 12.05.2017 </a:t>
            </a:r>
            <a:r>
              <a:rPr lang="ru-RU" sz="1600" dirty="0">
                <a:solidFill>
                  <a:srgbClr val="0070C0"/>
                </a:solidFill>
              </a:rPr>
              <a:t>№ 783/</a:t>
            </a:r>
            <a:r>
              <a:rPr lang="ru-RU" sz="1600" dirty="0" err="1">
                <a:solidFill>
                  <a:srgbClr val="0070C0"/>
                </a:solidFill>
              </a:rPr>
              <a:t>пр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2181902"/>
            <a:ext cx="33843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Градостроительный кодекс </a:t>
            </a:r>
            <a:r>
              <a:rPr lang="ru-RU" sz="1600" dirty="0">
                <a:solidFill>
                  <a:srgbClr val="0070C0"/>
                </a:solidFill>
              </a:rPr>
              <a:t>Российской </a:t>
            </a:r>
            <a:r>
              <a:rPr lang="ru-RU" sz="1600" dirty="0" smtClean="0">
                <a:solidFill>
                  <a:srgbClr val="0070C0"/>
                </a:solidFill>
              </a:rPr>
              <a:t>Федерации,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статья </a:t>
            </a:r>
            <a:r>
              <a:rPr lang="ru-RU" sz="1600" dirty="0">
                <a:solidFill>
                  <a:srgbClr val="0070C0"/>
                </a:solidFill>
              </a:rPr>
              <a:t>8.3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8854" y="3210655"/>
            <a:ext cx="361547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Постановление </a:t>
            </a:r>
            <a:r>
              <a:rPr lang="ru-RU" sz="1600" dirty="0">
                <a:solidFill>
                  <a:srgbClr val="0070C0"/>
                </a:solidFill>
              </a:rPr>
              <a:t>Правительства Российской Федерации от 18.05.2009 № 427 (ред. от 12.11.2016)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51736"/>
            <a:ext cx="1285759" cy="2058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15396" r="9145" b="15336"/>
          <a:stretch/>
        </p:blipFill>
        <p:spPr>
          <a:xfrm>
            <a:off x="2411760" y="3277345"/>
            <a:ext cx="1368152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55" y="4791117"/>
            <a:ext cx="1268287" cy="12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0" y="19038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Проведение проверки достоверности определения 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  <a:cs typeface="Arial" charset="0"/>
              </a:rPr>
              <a:t>сметной </a:t>
            </a: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стоимости  объектов  капитального  строительства  в электронной форме </a:t>
            </a:r>
            <a:endParaRPr lang="ru-RU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650" y="1112420"/>
            <a:ext cx="799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F497D"/>
                </a:solidFill>
                <a:latin typeface="Arial" charset="0"/>
                <a:ea typeface="+mj-ea"/>
              </a:rPr>
              <a:t>Субъекты (заявители) проведения проверки сметной стоимости:</a:t>
            </a:r>
            <a:endParaRPr lang="en-US" sz="1600" dirty="0">
              <a:solidFill>
                <a:srgbClr val="1F497D"/>
              </a:solidFill>
              <a:latin typeface="Arial" charset="0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289" y="1746898"/>
            <a:ext cx="7668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- </a:t>
            </a:r>
            <a:r>
              <a:rPr lang="ru-RU" sz="1600" dirty="0" smtClean="0">
                <a:solidFill>
                  <a:srgbClr val="0070C0"/>
                </a:solidFill>
              </a:rPr>
              <a:t>юридические </a:t>
            </a:r>
            <a:r>
              <a:rPr lang="ru-RU" sz="1600" dirty="0">
                <a:solidFill>
                  <a:srgbClr val="0070C0"/>
                </a:solidFill>
              </a:rPr>
              <a:t>лица, </a:t>
            </a:r>
            <a:r>
              <a:rPr lang="ru-RU" sz="1600" dirty="0" smtClean="0">
                <a:solidFill>
                  <a:srgbClr val="0070C0"/>
                </a:solidFill>
              </a:rPr>
              <a:t>созданные </a:t>
            </a:r>
            <a:r>
              <a:rPr lang="ru-RU" sz="1600" dirty="0">
                <a:solidFill>
                  <a:srgbClr val="0070C0"/>
                </a:solidFill>
              </a:rPr>
              <a:t>Российской Федерацией, 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</a:rPr>
              <a:t>созданные субъектами </a:t>
            </a:r>
            <a:r>
              <a:rPr lang="ru-RU" sz="1600" dirty="0">
                <a:solidFill>
                  <a:srgbClr val="0070C0"/>
                </a:solidFill>
              </a:rPr>
              <a:t>Российской Федерации, 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</a:rPr>
              <a:t>созданные муниципальными </a:t>
            </a:r>
            <a:r>
              <a:rPr lang="ru-RU" sz="1600" dirty="0">
                <a:solidFill>
                  <a:srgbClr val="0070C0"/>
                </a:solidFill>
              </a:rPr>
              <a:t>образованиями; 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- юридические </a:t>
            </a:r>
            <a:r>
              <a:rPr lang="ru-RU" sz="1600" dirty="0">
                <a:solidFill>
                  <a:srgbClr val="0070C0"/>
                </a:solidFill>
              </a:rPr>
              <a:t>лица, доля Российской Федерации, 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</a:rPr>
              <a:t>доля субъектов </a:t>
            </a:r>
            <a:r>
              <a:rPr lang="ru-RU" sz="1600" dirty="0">
                <a:solidFill>
                  <a:srgbClr val="0070C0"/>
                </a:solidFill>
              </a:rPr>
              <a:t>Российской Федерации, 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627063" indent="-627063" algn="just"/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</a:rPr>
              <a:t>доля муниципальных </a:t>
            </a:r>
            <a:r>
              <a:rPr lang="ru-RU" sz="1600" dirty="0">
                <a:solidFill>
                  <a:srgbClr val="0070C0"/>
                </a:solidFill>
              </a:rPr>
              <a:t>образований </a:t>
            </a:r>
            <a:r>
              <a:rPr lang="ru-RU" sz="1600" dirty="0" smtClean="0">
                <a:solidFill>
                  <a:srgbClr val="0070C0"/>
                </a:solidFill>
              </a:rPr>
              <a:t>в уставных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капиталах которых </a:t>
            </a:r>
            <a:r>
              <a:rPr lang="ru-RU" sz="1600" dirty="0">
                <a:solidFill>
                  <a:srgbClr val="0070C0"/>
                </a:solidFill>
              </a:rPr>
              <a:t>составляет более </a:t>
            </a:r>
            <a:r>
              <a:rPr lang="ru-RU" sz="1600" dirty="0" smtClean="0">
                <a:solidFill>
                  <a:srgbClr val="0070C0"/>
                </a:solidFill>
              </a:rPr>
              <a:t>50 %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50" y="3858704"/>
            <a:ext cx="8178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F497D"/>
                </a:solidFill>
                <a:latin typeface="Arial" charset="0"/>
                <a:ea typeface="+mj-ea"/>
              </a:rPr>
              <a:t>Объекты проведения проверки сметной стоимости:</a:t>
            </a:r>
            <a:endParaRPr lang="en-US" sz="1600" dirty="0">
              <a:solidFill>
                <a:srgbClr val="1F497D"/>
              </a:solidFill>
              <a:latin typeface="Arial" charset="0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289" y="4365104"/>
            <a:ext cx="7668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</a:rPr>
              <a:t>– это объекты строительства, реконструкции, технического перевооружения </a:t>
            </a:r>
            <a:r>
              <a:rPr lang="ru-RU" sz="1600" dirty="0" smtClean="0">
                <a:solidFill>
                  <a:srgbClr val="0070C0"/>
                </a:solidFill>
              </a:rPr>
              <a:t>и </a:t>
            </a:r>
            <a:r>
              <a:rPr lang="ru-RU" sz="1600" dirty="0">
                <a:solidFill>
                  <a:srgbClr val="0070C0"/>
                </a:solidFill>
              </a:rPr>
              <a:t>капитального ремонта объектов капитального </a:t>
            </a:r>
            <a:r>
              <a:rPr lang="ru-RU" sz="1600" dirty="0" smtClean="0">
                <a:solidFill>
                  <a:srgbClr val="0070C0"/>
                </a:solidFill>
              </a:rPr>
              <a:t>строительства, финансирование которых предполагается осуществлять за счет: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        средств </a:t>
            </a:r>
            <a:r>
              <a:rPr lang="ru-RU" sz="1600" dirty="0">
                <a:solidFill>
                  <a:srgbClr val="0070C0"/>
                </a:solidFill>
              </a:rPr>
              <a:t>бюджетов бюджетной системы Российской Федерации</a:t>
            </a:r>
            <a:r>
              <a:rPr lang="ru-RU" sz="16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        средств </a:t>
            </a:r>
            <a:r>
              <a:rPr lang="ru-RU" sz="1600" dirty="0">
                <a:solidFill>
                  <a:srgbClr val="0070C0"/>
                </a:solidFill>
              </a:rPr>
              <a:t>юридических лиц, являющихся </a:t>
            </a:r>
            <a:r>
              <a:rPr lang="ru-RU" sz="1600" dirty="0" smtClean="0">
                <a:solidFill>
                  <a:srgbClr val="0070C0"/>
                </a:solidFill>
              </a:rPr>
              <a:t>заявителями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0" y="19038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Проведение проверки достоверности определения 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  <a:cs typeface="Arial" charset="0"/>
              </a:rPr>
              <a:t>сметной </a:t>
            </a: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стоимости  объектов  капитального  строительства  в электронной форме </a:t>
            </a:r>
            <a:endParaRPr lang="ru-RU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532" y="1307531"/>
            <a:ext cx="799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F497D"/>
                </a:solidFill>
                <a:latin typeface="Arial" charset="0"/>
                <a:ea typeface="+mj-ea"/>
              </a:rPr>
              <a:t>Проверка сметной стоимости может </a:t>
            </a:r>
            <a:r>
              <a:rPr lang="ru-RU" sz="1600" dirty="0" smtClean="0">
                <a:solidFill>
                  <a:srgbClr val="1F497D"/>
                </a:solidFill>
                <a:latin typeface="Arial" charset="0"/>
                <a:ea typeface="+mj-ea"/>
              </a:rPr>
              <a:t>осуществляться:</a:t>
            </a:r>
            <a:endParaRPr lang="en-US" sz="1600" dirty="0">
              <a:solidFill>
                <a:srgbClr val="1F497D"/>
              </a:solidFill>
              <a:latin typeface="Arial" charset="0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1277" y="2060848"/>
            <a:ext cx="7668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одновременно </a:t>
            </a:r>
            <a:r>
              <a:rPr lang="ru-RU" sz="1600" dirty="0">
                <a:solidFill>
                  <a:srgbClr val="0070C0"/>
                </a:solidFill>
              </a:rPr>
              <a:t>с проведением государственной экспертизы проектной </a:t>
            </a:r>
            <a:r>
              <a:rPr lang="ru-RU" sz="1600" dirty="0" smtClean="0">
                <a:solidFill>
                  <a:srgbClr val="0070C0"/>
                </a:solidFill>
              </a:rPr>
              <a:t>документации;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после </a:t>
            </a:r>
            <a:r>
              <a:rPr lang="ru-RU" sz="1600" dirty="0">
                <a:solidFill>
                  <a:srgbClr val="0070C0"/>
                </a:solidFill>
              </a:rPr>
              <a:t>проведения государственной экспертизы проектной </a:t>
            </a:r>
            <a:r>
              <a:rPr lang="ru-RU" sz="1600" dirty="0" smtClean="0">
                <a:solidFill>
                  <a:srgbClr val="0070C0"/>
                </a:solidFill>
              </a:rPr>
              <a:t>документации;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70C0"/>
                </a:solidFill>
              </a:rPr>
              <a:t>без проведения государственной экспертизы проектной документации и результатов инженерных изысканий - если подготовка проектной документации и ее государственная экспертиза не являются </a:t>
            </a:r>
            <a:r>
              <a:rPr lang="ru-RU" sz="1600" dirty="0" smtClean="0">
                <a:solidFill>
                  <a:srgbClr val="0070C0"/>
                </a:solidFill>
              </a:rPr>
              <a:t>обязательными.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885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0" y="19038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Проведение проверки достоверности определения 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  <a:cs typeface="Arial" charset="0"/>
              </a:rPr>
              <a:t>сметной </a:t>
            </a: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стоимости  объектов  капитального  строительства  в электронной форме </a:t>
            </a:r>
            <a:endParaRPr lang="ru-RU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06337"/>
            <a:ext cx="799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F497D"/>
                </a:solidFill>
                <a:latin typeface="Arial" charset="0"/>
                <a:ea typeface="+mj-ea"/>
              </a:rPr>
              <a:t>Проверке сметной стоимости подлежит сметная стоимость капитального ремонта </a:t>
            </a:r>
            <a:r>
              <a:rPr lang="ru-RU" sz="1600" dirty="0" smtClean="0">
                <a:solidFill>
                  <a:srgbClr val="1F497D"/>
                </a:solidFill>
                <a:latin typeface="Arial" charset="0"/>
                <a:ea typeface="+mj-ea"/>
              </a:rPr>
              <a:t>в случаях:</a:t>
            </a:r>
            <a:endParaRPr lang="ru-RU" sz="1600" dirty="0">
              <a:solidFill>
                <a:srgbClr val="1F497D"/>
              </a:solidFill>
              <a:latin typeface="Arial" charset="0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670172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</a:rPr>
              <a:t>а) </a:t>
            </a:r>
            <a:r>
              <a:rPr lang="ru-RU" sz="1400" dirty="0" smtClean="0">
                <a:solidFill>
                  <a:srgbClr val="0070C0"/>
                </a:solidFill>
              </a:rPr>
              <a:t>замены </a:t>
            </a:r>
            <a:r>
              <a:rPr lang="ru-RU" sz="1400" dirty="0">
                <a:solidFill>
                  <a:srgbClr val="0070C0"/>
                </a:solidFill>
              </a:rPr>
              <a:t>и (или) </a:t>
            </a:r>
            <a:r>
              <a:rPr lang="ru-RU" sz="1400" dirty="0" smtClean="0">
                <a:solidFill>
                  <a:srgbClr val="0070C0"/>
                </a:solidFill>
              </a:rPr>
              <a:t>восстановления </a:t>
            </a:r>
            <a:r>
              <a:rPr lang="ru-RU" sz="1400" dirty="0">
                <a:solidFill>
                  <a:srgbClr val="0070C0"/>
                </a:solidFill>
              </a:rPr>
              <a:t>нескольких видов строительных </a:t>
            </a:r>
            <a:r>
              <a:rPr lang="ru-RU" sz="1400" dirty="0" smtClean="0">
                <a:solidFill>
                  <a:srgbClr val="0070C0"/>
                </a:solidFill>
              </a:rPr>
              <a:t>конструкций;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</a:rPr>
              <a:t>б) </a:t>
            </a:r>
            <a:r>
              <a:rPr lang="ru-RU" sz="1400" dirty="0" smtClean="0">
                <a:solidFill>
                  <a:srgbClr val="0070C0"/>
                </a:solidFill>
              </a:rPr>
              <a:t>замены </a:t>
            </a:r>
            <a:r>
              <a:rPr lang="ru-RU" sz="1400" dirty="0">
                <a:solidFill>
                  <a:srgbClr val="0070C0"/>
                </a:solidFill>
              </a:rPr>
              <a:t>и (или) </a:t>
            </a:r>
            <a:r>
              <a:rPr lang="ru-RU" sz="1400" dirty="0" smtClean="0">
                <a:solidFill>
                  <a:srgbClr val="0070C0"/>
                </a:solidFill>
              </a:rPr>
              <a:t>восстановления </a:t>
            </a:r>
            <a:r>
              <a:rPr lang="ru-RU" sz="1400" dirty="0">
                <a:solidFill>
                  <a:srgbClr val="0070C0"/>
                </a:solidFill>
              </a:rPr>
              <a:t>одного или нескольких видов строительных конструкций </a:t>
            </a:r>
            <a:r>
              <a:rPr lang="ru-RU" sz="1400" dirty="0" smtClean="0">
                <a:solidFill>
                  <a:srgbClr val="0070C0"/>
                </a:solidFill>
              </a:rPr>
              <a:t>в </a:t>
            </a:r>
            <a:r>
              <a:rPr lang="ru-RU" sz="1400" dirty="0">
                <a:solidFill>
                  <a:srgbClr val="0070C0"/>
                </a:solidFill>
              </a:rPr>
              <a:t>совокупности с заменой отдельных элементов несущих строительных конструкций на </a:t>
            </a:r>
            <a:r>
              <a:rPr lang="ru-RU" sz="1400" dirty="0" smtClean="0">
                <a:solidFill>
                  <a:srgbClr val="0070C0"/>
                </a:solidFill>
              </a:rPr>
              <a:t>аналогичные;</a:t>
            </a:r>
          </a:p>
          <a:p>
            <a:pPr algn="just"/>
            <a:endParaRPr lang="ru-RU" sz="800" dirty="0">
              <a:solidFill>
                <a:srgbClr val="0070C0"/>
              </a:solidFill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</a:rPr>
              <a:t>в) </a:t>
            </a:r>
            <a:r>
              <a:rPr lang="ru-RU" sz="1400" dirty="0" smtClean="0">
                <a:solidFill>
                  <a:srgbClr val="0070C0"/>
                </a:solidFill>
              </a:rPr>
              <a:t>замены </a:t>
            </a:r>
            <a:r>
              <a:rPr lang="ru-RU" sz="1400" dirty="0">
                <a:solidFill>
                  <a:srgbClr val="0070C0"/>
                </a:solidFill>
              </a:rPr>
              <a:t>и (или) </a:t>
            </a:r>
            <a:r>
              <a:rPr lang="ru-RU" sz="1400" dirty="0" smtClean="0">
                <a:solidFill>
                  <a:srgbClr val="0070C0"/>
                </a:solidFill>
              </a:rPr>
              <a:t>восстановления </a:t>
            </a:r>
            <a:r>
              <a:rPr lang="ru-RU" sz="1400" dirty="0">
                <a:solidFill>
                  <a:srgbClr val="0070C0"/>
                </a:solidFill>
              </a:rPr>
              <a:t>нескольких видов строительных конструкций </a:t>
            </a:r>
            <a:r>
              <a:rPr lang="ru-RU" sz="1400" dirty="0" smtClean="0">
                <a:solidFill>
                  <a:srgbClr val="0070C0"/>
                </a:solidFill>
              </a:rPr>
              <a:t>в </a:t>
            </a:r>
            <a:r>
              <a:rPr lang="ru-RU" sz="1400" dirty="0">
                <a:solidFill>
                  <a:srgbClr val="0070C0"/>
                </a:solidFill>
              </a:rPr>
              <a:t>совокупности с заменой и (или) восстановлением систем </a:t>
            </a:r>
            <a:r>
              <a:rPr lang="ru-RU" sz="1400" dirty="0" smtClean="0">
                <a:solidFill>
                  <a:srgbClr val="0070C0"/>
                </a:solidFill>
              </a:rPr>
              <a:t>и сетей инженерно-технического </a:t>
            </a:r>
            <a:r>
              <a:rPr lang="ru-RU" sz="1400" dirty="0">
                <a:solidFill>
                  <a:srgbClr val="0070C0"/>
                </a:solidFill>
              </a:rPr>
              <a:t>обеспечения одного </a:t>
            </a:r>
            <a:r>
              <a:rPr lang="ru-RU" sz="1400" dirty="0" smtClean="0">
                <a:solidFill>
                  <a:srgbClr val="0070C0"/>
                </a:solidFill>
              </a:rPr>
              <a:t>вида;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</a:rPr>
              <a:t>г) </a:t>
            </a:r>
            <a:r>
              <a:rPr lang="ru-RU" sz="1400" dirty="0" smtClean="0">
                <a:solidFill>
                  <a:srgbClr val="0070C0"/>
                </a:solidFill>
              </a:rPr>
              <a:t>замены </a:t>
            </a:r>
            <a:r>
              <a:rPr lang="ru-RU" sz="1400" dirty="0">
                <a:solidFill>
                  <a:srgbClr val="0070C0"/>
                </a:solidFill>
              </a:rPr>
              <a:t>и (или) </a:t>
            </a:r>
            <a:r>
              <a:rPr lang="ru-RU" sz="1400" dirty="0" smtClean="0">
                <a:solidFill>
                  <a:srgbClr val="0070C0"/>
                </a:solidFill>
              </a:rPr>
              <a:t>восстановления </a:t>
            </a:r>
            <a:r>
              <a:rPr lang="ru-RU" sz="1400" dirty="0">
                <a:solidFill>
                  <a:srgbClr val="0070C0"/>
                </a:solidFill>
              </a:rPr>
              <a:t>нескольких видов </a:t>
            </a:r>
            <a:r>
              <a:rPr lang="ru-RU" sz="1400" dirty="0" smtClean="0">
                <a:solidFill>
                  <a:srgbClr val="0070C0"/>
                </a:solidFill>
              </a:rPr>
              <a:t>систем и </a:t>
            </a:r>
            <a:r>
              <a:rPr lang="ru-RU" sz="1400" dirty="0">
                <a:solidFill>
                  <a:srgbClr val="0070C0"/>
                </a:solidFill>
              </a:rPr>
              <a:t>сетей </a:t>
            </a:r>
            <a:r>
              <a:rPr lang="ru-RU" sz="1400" dirty="0" smtClean="0">
                <a:solidFill>
                  <a:srgbClr val="0070C0"/>
                </a:solidFill>
              </a:rPr>
              <a:t>инженерно-технического обеспечения;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</a:rPr>
              <a:t>д) </a:t>
            </a:r>
            <a:r>
              <a:rPr lang="ru-RU" sz="1400" dirty="0" smtClean="0">
                <a:solidFill>
                  <a:srgbClr val="0070C0"/>
                </a:solidFill>
              </a:rPr>
              <a:t>замены </a:t>
            </a:r>
            <a:r>
              <a:rPr lang="ru-RU" sz="1400" dirty="0">
                <a:solidFill>
                  <a:srgbClr val="0070C0"/>
                </a:solidFill>
              </a:rPr>
              <a:t>и (или) </a:t>
            </a:r>
            <a:r>
              <a:rPr lang="ru-RU" sz="1400" dirty="0" smtClean="0">
                <a:solidFill>
                  <a:srgbClr val="0070C0"/>
                </a:solidFill>
              </a:rPr>
              <a:t>восстановления </a:t>
            </a:r>
            <a:r>
              <a:rPr lang="ru-RU" sz="1400" dirty="0">
                <a:solidFill>
                  <a:srgbClr val="0070C0"/>
                </a:solidFill>
              </a:rPr>
              <a:t>нескольких видов систем инженерно-технического обеспечения или нескольких видов сетей инженерно-технического обеспечения в совокупности с заменой и (или) восстановлением строительных конструкций одного </a:t>
            </a:r>
            <a:r>
              <a:rPr lang="ru-RU" sz="1400" dirty="0" smtClean="0">
                <a:solidFill>
                  <a:srgbClr val="0070C0"/>
                </a:solidFill>
              </a:rPr>
              <a:t>вида;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</a:rPr>
              <a:t>е) </a:t>
            </a:r>
            <a:r>
              <a:rPr lang="ru-RU" sz="1400" dirty="0" smtClean="0">
                <a:solidFill>
                  <a:srgbClr val="0070C0"/>
                </a:solidFill>
              </a:rPr>
              <a:t>изменения </a:t>
            </a:r>
            <a:r>
              <a:rPr lang="ru-RU" sz="1400" dirty="0">
                <a:solidFill>
                  <a:srgbClr val="0070C0"/>
                </a:solidFill>
              </a:rPr>
              <a:t>параметров линейного объекта, которое не влечет за собой изменение класса, категории </a:t>
            </a:r>
            <a:r>
              <a:rPr lang="ru-RU" sz="1400" dirty="0" smtClean="0">
                <a:solidFill>
                  <a:srgbClr val="0070C0"/>
                </a:solidFill>
              </a:rPr>
              <a:t>объекта </a:t>
            </a:r>
            <a:r>
              <a:rPr lang="ru-RU" sz="1400" dirty="0">
                <a:solidFill>
                  <a:srgbClr val="0070C0"/>
                </a:solidFill>
              </a:rPr>
              <a:t>и при котором не требуется изменение границ полосы </a:t>
            </a:r>
            <a:r>
              <a:rPr lang="ru-RU" sz="1400" dirty="0" smtClean="0">
                <a:solidFill>
                  <a:srgbClr val="0070C0"/>
                </a:solidFill>
              </a:rPr>
              <a:t>отвода;</a:t>
            </a:r>
          </a:p>
          <a:p>
            <a:pPr algn="just"/>
            <a:endParaRPr lang="ru-RU" sz="600" dirty="0">
              <a:solidFill>
                <a:srgbClr val="0070C0"/>
              </a:solidFill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</a:rPr>
              <a:t>ж) </a:t>
            </a:r>
            <a:r>
              <a:rPr lang="ru-RU" sz="1400" dirty="0" smtClean="0">
                <a:solidFill>
                  <a:srgbClr val="0070C0"/>
                </a:solidFill>
              </a:rPr>
              <a:t>изменения </a:t>
            </a:r>
            <a:r>
              <a:rPr lang="ru-RU" sz="1400" dirty="0">
                <a:solidFill>
                  <a:srgbClr val="0070C0"/>
                </a:solidFill>
              </a:rPr>
              <a:t>параметров нескольких участков (частей) линейного объекта, которое не влечет за собой изменение класса, категории объекта </a:t>
            </a:r>
            <a:r>
              <a:rPr lang="ru-RU" sz="1400" dirty="0" smtClean="0">
                <a:solidFill>
                  <a:srgbClr val="0070C0"/>
                </a:solidFill>
              </a:rPr>
              <a:t>и при котором </a:t>
            </a:r>
            <a:r>
              <a:rPr lang="ru-RU" sz="1400" dirty="0">
                <a:solidFill>
                  <a:srgbClr val="0070C0"/>
                </a:solidFill>
              </a:rPr>
              <a:t>не требуется изменение границ полосы </a:t>
            </a:r>
            <a:r>
              <a:rPr lang="ru-RU" sz="1400" dirty="0" smtClean="0">
                <a:solidFill>
                  <a:srgbClr val="0070C0"/>
                </a:solidFill>
              </a:rPr>
              <a:t>отвода.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885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http://expertizarb.ru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2396228"/>
            <a:ext cx="72728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изучение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и оценка расчетов, содержащихся в сметной документации, в целях установления их соответствия сметным нормативам, включенным в федеральный реестр сметных нормативов, физическим объемам работ, конструктивным, организационно-технологическим и другим решениям, предусмотренным проектной документацией, а также в целях установления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непревышения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 сметной стоимости над предполагаемой (предельной) стоимостью строительства, определенной с применением утвержденных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Минстроем России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сметных нормативов, определяющих потребность в финансовых ресурсах, необходимых для создания единицы мощности строительной продукции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(укрупненные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нормативы цены строительства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).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charset="0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79" y="1705163"/>
            <a:ext cx="57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Предмет  проверки </a:t>
            </a:r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сметной стоимости: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+mj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43" y="282332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1F497D"/>
                </a:solidFill>
                <a:latin typeface="Arial" charset="0"/>
              </a:rPr>
              <a:t>Проведение проверки достоверности определения сметной  стоимости  объектов  капитального  строительства  в электронной форме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0" y="19038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Особенности проведения проверки достоверности определения 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  <a:cs typeface="Arial" charset="0"/>
              </a:rPr>
              <a:t>сметной </a:t>
            </a:r>
            <a:r>
              <a:rPr 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стоимости  в электронной форме </a:t>
            </a:r>
            <a:endParaRPr lang="ru-RU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25" y="1112420"/>
            <a:ext cx="8650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F497D"/>
                </a:solidFill>
                <a:latin typeface="Arial" charset="0"/>
                <a:ea typeface="+mj-ea"/>
              </a:rPr>
              <a:t>Укрупненные нормативы цены строительства</a:t>
            </a:r>
            <a:endParaRPr lang="en-US" sz="1600" dirty="0">
              <a:solidFill>
                <a:srgbClr val="1F497D"/>
              </a:solidFill>
              <a:latin typeface="Arial" charset="0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2239173"/>
            <a:ext cx="590465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«Государственные сметные нормативы. Укрупненные нормативы цены строительства» (НЦС 81-04-2017)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7" y="1897418"/>
            <a:ext cx="1268287" cy="12682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7" y="3966078"/>
            <a:ext cx="1268287" cy="13360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9752" y="4341725"/>
            <a:ext cx="58326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</a:rPr>
              <a:t>Постановление Правительства </a:t>
            </a:r>
            <a:r>
              <a:rPr lang="ru-RU" sz="1600" dirty="0" smtClean="0">
                <a:solidFill>
                  <a:srgbClr val="0070C0"/>
                </a:solidFill>
              </a:rPr>
              <a:t>Республики Башкортостан </a:t>
            </a:r>
            <a:r>
              <a:rPr lang="ru-RU" sz="1600" dirty="0">
                <a:solidFill>
                  <a:srgbClr val="0070C0"/>
                </a:solidFill>
              </a:rPr>
              <a:t>от </a:t>
            </a:r>
            <a:r>
              <a:rPr lang="ru-RU" sz="1600" dirty="0" smtClean="0">
                <a:solidFill>
                  <a:srgbClr val="0070C0"/>
                </a:solidFill>
              </a:rPr>
              <a:t>08.06.2016 </a:t>
            </a:r>
            <a:r>
              <a:rPr lang="ru-RU" sz="1600" dirty="0">
                <a:solidFill>
                  <a:srgbClr val="0070C0"/>
                </a:solidFill>
              </a:rPr>
              <a:t>№ </a:t>
            </a:r>
            <a:r>
              <a:rPr lang="ru-RU" sz="1600" dirty="0" smtClean="0">
                <a:solidFill>
                  <a:srgbClr val="0070C0"/>
                </a:solidFill>
              </a:rPr>
              <a:t>229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172400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590" y="2384199"/>
            <a:ext cx="8199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проведения </a:t>
            </a:r>
            <a:r>
              <a:rPr lang="ru-RU" sz="1600" dirty="0">
                <a:solidFill>
                  <a:srgbClr val="0070C0"/>
                </a:solidFill>
              </a:rPr>
              <a:t>конкурсных процедур согласно требованиям Федеральных </a:t>
            </a:r>
            <a:r>
              <a:rPr lang="ru-RU" sz="1600" dirty="0" smtClean="0">
                <a:solidFill>
                  <a:srgbClr val="0070C0"/>
                </a:solidFill>
              </a:rPr>
              <a:t>законов: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</a:rPr>
              <a:t>	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от 05.04.2013 № 44-ФЗ </a:t>
            </a:r>
            <a:r>
              <a:rPr lang="ru-RU" sz="1600" dirty="0" smtClean="0">
                <a:solidFill>
                  <a:srgbClr val="0070C0"/>
                </a:solidFill>
              </a:rPr>
              <a:t>«О </a:t>
            </a:r>
            <a:r>
              <a:rPr lang="ru-RU" sz="1600" dirty="0">
                <a:solidFill>
                  <a:srgbClr val="0070C0"/>
                </a:solidFill>
              </a:rPr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sz="1600" dirty="0" smtClean="0">
                <a:solidFill>
                  <a:srgbClr val="0070C0"/>
                </a:solidFill>
              </a:rPr>
              <a:t>нужд»;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 	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от </a:t>
            </a:r>
            <a:r>
              <a:rPr lang="ru-RU" sz="1600" dirty="0">
                <a:solidFill>
                  <a:srgbClr val="0070C0"/>
                </a:solidFill>
              </a:rPr>
              <a:t>18.07.2011 № 223-ФЗ </a:t>
            </a:r>
            <a:r>
              <a:rPr lang="ru-RU" sz="1600" dirty="0" smtClean="0">
                <a:solidFill>
                  <a:srgbClr val="0070C0"/>
                </a:solidFill>
              </a:rPr>
              <a:t>«О </a:t>
            </a:r>
            <a:r>
              <a:rPr lang="ru-RU" sz="1600" dirty="0">
                <a:solidFill>
                  <a:srgbClr val="0070C0"/>
                </a:solidFill>
              </a:rPr>
              <a:t>закупках товаров, работ, услуг отдельными видами юридических </a:t>
            </a:r>
            <a:r>
              <a:rPr lang="ru-RU" sz="1600" dirty="0" smtClean="0">
                <a:solidFill>
                  <a:srgbClr val="0070C0"/>
                </a:solidFill>
              </a:rPr>
              <a:t>лиц»;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открытия финансирования </a:t>
            </a:r>
            <a:r>
              <a:rPr lang="ru-RU" sz="1600" dirty="0">
                <a:solidFill>
                  <a:srgbClr val="0070C0"/>
                </a:solidFill>
              </a:rPr>
              <a:t>по объекту капитального строительства или </a:t>
            </a:r>
            <a:r>
              <a:rPr lang="ru-RU" sz="1600" dirty="0" smtClean="0">
                <a:solidFill>
                  <a:srgbClr val="0070C0"/>
                </a:solidFill>
              </a:rPr>
              <a:t>ремонта;</a:t>
            </a:r>
          </a:p>
          <a:p>
            <a:pPr algn="just"/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70C0"/>
                </a:solidFill>
              </a:rPr>
              <a:t>оценки </a:t>
            </a:r>
            <a:r>
              <a:rPr lang="ru-RU" sz="1600" dirty="0">
                <a:solidFill>
                  <a:srgbClr val="0070C0"/>
                </a:solidFill>
              </a:rPr>
              <a:t>экономической эффективности проектной документации объектов капитального строительства.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5663" y="1340768"/>
            <a:ext cx="57606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Заключение </a:t>
            </a: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о достоверности сметной стоимости </a:t>
            </a:r>
            <a:r>
              <a:rPr lang="ru-RU" sz="1600" b="1" dirty="0" smtClean="0">
                <a:solidFill>
                  <a:srgbClr val="1F497D"/>
                </a:solidFill>
                <a:latin typeface="Arial" charset="0"/>
              </a:rPr>
              <a:t>является обязательным условием для: </a:t>
            </a:r>
            <a:endParaRPr lang="ru-RU" sz="16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543" y="2823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Проведение проверки достоверности определения сметной стоимости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F497D"/>
                </a:solidFill>
                <a:latin typeface="Arial" charset="0"/>
              </a:rPr>
              <a:t>в электронной форме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http://expertizarb.ru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Zased_W_1</Template>
  <TotalTime>4460</TotalTime>
  <Words>1127</Words>
  <Application>Microsoft Office PowerPoint</Application>
  <PresentationFormat>Экран (4:3)</PresentationFormat>
  <Paragraphs>186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Zased_W_1</vt:lpstr>
      <vt:lpstr>Презентация PowerPoint</vt:lpstr>
      <vt:lpstr>Предоставление государственной услуги  в электронной форме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Пользователь</cp:lastModifiedBy>
  <cp:revision>111</cp:revision>
  <cp:lastPrinted>2011-09-23T09:38:03Z</cp:lastPrinted>
  <dcterms:created xsi:type="dcterms:W3CDTF">2017-01-26T12:29:06Z</dcterms:created>
  <dcterms:modified xsi:type="dcterms:W3CDTF">2017-09-28T03:07:19Z</dcterms:modified>
</cp:coreProperties>
</file>