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8" r:id="rId1"/>
  </p:sldMasterIdLst>
  <p:notesMasterIdLst>
    <p:notesMasterId r:id="rId28"/>
  </p:notesMasterIdLst>
  <p:sldIdLst>
    <p:sldId id="274" r:id="rId2"/>
    <p:sldId id="256" r:id="rId3"/>
    <p:sldId id="282" r:id="rId4"/>
    <p:sldId id="283" r:id="rId5"/>
    <p:sldId id="257" r:id="rId6"/>
    <p:sldId id="276" r:id="rId7"/>
    <p:sldId id="258" r:id="rId8"/>
    <p:sldId id="277" r:id="rId9"/>
    <p:sldId id="259" r:id="rId10"/>
    <p:sldId id="273" r:id="rId11"/>
    <p:sldId id="260" r:id="rId12"/>
    <p:sldId id="261" r:id="rId13"/>
    <p:sldId id="262" r:id="rId14"/>
    <p:sldId id="263" r:id="rId15"/>
    <p:sldId id="278" r:id="rId16"/>
    <p:sldId id="264" r:id="rId17"/>
    <p:sldId id="265" r:id="rId18"/>
    <p:sldId id="279" r:id="rId19"/>
    <p:sldId id="266" r:id="rId20"/>
    <p:sldId id="268" r:id="rId21"/>
    <p:sldId id="269" r:id="rId22"/>
    <p:sldId id="280" r:id="rId23"/>
    <p:sldId id="270" r:id="rId24"/>
    <p:sldId id="271" r:id="rId25"/>
    <p:sldId id="281" r:id="rId26"/>
    <p:sldId id="275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23" autoAdjust="0"/>
    <p:restoredTop sz="94660"/>
  </p:normalViewPr>
  <p:slideViewPr>
    <p:cSldViewPr snapToGrid="0">
      <p:cViewPr varScale="1">
        <p:scale>
          <a:sx n="68" d="100"/>
          <a:sy n="68" d="100"/>
        </p:scale>
        <p:origin x="-32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E48025-61B6-4D6B-9B6E-7F8FED9ABF9F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D24E8-6B58-44BC-80F2-FB1F6B355C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68725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D24E8-6B58-44BC-80F2-FB1F6B355C6A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9707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BFE0-6EEF-4587-8781-C90753548C89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E49F-DA07-4619-92FD-FF689B242D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46870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BFE0-6EEF-4587-8781-C90753548C89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E49F-DA07-4619-92FD-FF689B242D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67262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BFE0-6EEF-4587-8781-C90753548C89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E49F-DA07-4619-92FD-FF689B242D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278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BFE0-6EEF-4587-8781-C90753548C89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E49F-DA07-4619-92FD-FF689B242D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34487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BFE0-6EEF-4587-8781-C90753548C89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E49F-DA07-4619-92FD-FF689B242D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622986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BFE0-6EEF-4587-8781-C90753548C89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E49F-DA07-4619-92FD-FF689B242D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30746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BFE0-6EEF-4587-8781-C90753548C89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E49F-DA07-4619-92FD-FF689B242D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43647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BFE0-6EEF-4587-8781-C90753548C89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E49F-DA07-4619-92FD-FF689B242D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16408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BFE0-6EEF-4587-8781-C90753548C89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E49F-DA07-4619-92FD-FF689B242D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5851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BFE0-6EEF-4587-8781-C90753548C89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E49F-DA07-4619-92FD-FF689B242D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01928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BFE0-6EEF-4587-8781-C90753548C89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E49F-DA07-4619-92FD-FF689B242D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1018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BFE0-6EEF-4587-8781-C90753548C89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E49F-DA07-4619-92FD-FF689B242D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3293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BFE0-6EEF-4587-8781-C90753548C89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E49F-DA07-4619-92FD-FF689B242D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39130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BFE0-6EEF-4587-8781-C90753548C89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E49F-DA07-4619-92FD-FF689B242D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9141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BFE0-6EEF-4587-8781-C90753548C89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E49F-DA07-4619-92FD-FF689B242D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60125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BFE0-6EEF-4587-8781-C90753548C89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E49F-DA07-4619-92FD-FF689B242D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86575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9BFE0-6EEF-4587-8781-C90753548C89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112E49F-DA07-4619-92FD-FF689B242D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2599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9" r:id="rId1"/>
    <p:sldLayoutId id="2147484240" r:id="rId2"/>
    <p:sldLayoutId id="2147484241" r:id="rId3"/>
    <p:sldLayoutId id="2147484242" r:id="rId4"/>
    <p:sldLayoutId id="2147484243" r:id="rId5"/>
    <p:sldLayoutId id="2147484244" r:id="rId6"/>
    <p:sldLayoutId id="2147484245" r:id="rId7"/>
    <p:sldLayoutId id="2147484246" r:id="rId8"/>
    <p:sldLayoutId id="2147484247" r:id="rId9"/>
    <p:sldLayoutId id="2147484248" r:id="rId10"/>
    <p:sldLayoutId id="2147484249" r:id="rId11"/>
    <p:sldLayoutId id="2147484250" r:id="rId12"/>
    <p:sldLayoutId id="2147484251" r:id="rId13"/>
    <p:sldLayoutId id="2147484252" r:id="rId14"/>
    <p:sldLayoutId id="2147484253" r:id="rId15"/>
    <p:sldLayoutId id="214748425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942109" y="1727199"/>
            <a:ext cx="10520218" cy="37407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4925" cap="flat" cmpd="sng" algn="in">
            <a:solidFill>
              <a:srgbClr val="897B61"/>
            </a:solidFill>
            <a:prstDash val="solid"/>
          </a:ln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72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89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 w="12700">
                  <a:solidFill>
                    <a:srgbClr val="897B61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897B61"/>
                  </a:fgClr>
                  <a:bgClr>
                    <a:srgbClr val="897B61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897B61">
                      <a:lumMod val="50000"/>
                    </a:srgbClr>
                  </a:inn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Актуальные методические документы (МДС), регламентирующие ценообразование в строительстве. Методики применения сметных цен на строительные ресурсы, машины и механизмы, затраты труда, перевозку грузов, определение сметных цен на материалы, изделия и конструкции</a:t>
            </a:r>
            <a:endParaRPr kumimoji="0" lang="ru-RU" sz="3600" b="1" i="0" u="none" strike="noStrike" kern="1200" cap="none" spc="0" normalizeH="0" baseline="0" noProof="0" dirty="0">
              <a:ln w="12700">
                <a:solidFill>
                  <a:srgbClr val="897B61">
                    <a:lumMod val="50000"/>
                  </a:srgbClr>
                </a:solidFill>
                <a:prstDash val="solid"/>
              </a:ln>
              <a:pattFill prst="narHorz">
                <a:fgClr>
                  <a:srgbClr val="897B61"/>
                </a:fgClr>
                <a:bgClr>
                  <a:srgbClr val="897B61">
                    <a:lumMod val="40000"/>
                    <a:lumOff val="60000"/>
                  </a:srgbClr>
                </a:bgClr>
              </a:pattFill>
              <a:effectLst>
                <a:innerShdw blurRad="177800">
                  <a:srgbClr val="897B61">
                    <a:lumMod val="50000"/>
                  </a:srgbClr>
                </a:innerShdw>
              </a:effectLst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7048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2426" y="1502879"/>
            <a:ext cx="793121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Смаш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= А + Р + Б + З + Э + С + Г + П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- нормативный показатель амортизационных отчислений на полное восстановление, руб./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.-ч;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 - нормативный показатель затрат на выполнение всех видов ремонтов, технического обслуживания, диагностирования машин, руб./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.-ч;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 - нормативный показатель затрат на замену быстроизнашивающихся частей, руб./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.-ч;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- нормативный показатель затрат на оплату труда рабочих, управляющих машинами (машинистов, водителей), руб./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.-ч;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 - нормативный показатель затрат на энергоносители, руб./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.-ч;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- нормативный показатель затрат на смазочные материалы, руб./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-ч;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 - нормативный показатель затрат на гидравлическую и охлаждающую жидкость, руб./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.-ч;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 - нормативный показатель затрат на перебазировку машин, руб./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.-ч.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5563" y="618771"/>
            <a:ext cx="1070494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РАСЧЕТА ПОСТАТЕЙНЫХ ПОКАЗАТЕЛЕЙ ЗАТРАТ 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  ЭКСПЛУАТАЦИЮ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МАШИН</a:t>
            </a:r>
          </a:p>
        </p:txBody>
      </p:sp>
    </p:spTree>
    <p:extLst>
      <p:ext uri="{BB962C8B-B14F-4D97-AF65-F5344CB8AC3E}">
        <p14:creationId xmlns="" xmlns:p14="http://schemas.microsoft.com/office/powerpoint/2010/main" val="2012200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45308" y="390390"/>
            <a:ext cx="103354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Сравнительная таблица средних показателей годового режима работы машин и механизмов с дифференциацией по температурным зонам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0060131"/>
              </p:ext>
            </p:extLst>
          </p:nvPr>
        </p:nvGraphicFramePr>
        <p:xfrm>
          <a:off x="1487055" y="1265383"/>
          <a:ext cx="9264071" cy="4859338"/>
        </p:xfrm>
        <a:graphic>
          <a:graphicData uri="http://schemas.openxmlformats.org/drawingml/2006/table">
            <a:tbl>
              <a:tblPr firstRow="1" firstCol="1" bandRow="1"/>
              <a:tblGrid>
                <a:gridCol w="2170044"/>
                <a:gridCol w="1552210"/>
                <a:gridCol w="2034458"/>
                <a:gridCol w="1346051"/>
                <a:gridCol w="2161308"/>
              </a:tblGrid>
              <a:tr h="12284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МДС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81-3.99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771525" algn="l"/>
                        </a:tabLs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Методика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771525" algn="l"/>
                        </a:tabLs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определения сметных цен </a:t>
                      </a: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эксплуатацию 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машин и механизмов </a:t>
                      </a: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(приказ 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Минстроя РФ от 20 декабря 2016 г. № 999/</a:t>
                      </a:r>
                      <a:r>
                        <a:rPr lang="ru-RU" sz="14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МДС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81-3.99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71525" algn="l"/>
                        </a:tabLst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Методика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71525" algn="l"/>
                        </a:tabLst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определения сметных цен на эксплуатацию машин и механизмов (приказ Минстроя РФ от 20 декабря 2016 г. № 999/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771525" algn="l"/>
                        </a:tabLst>
                      </a:pPr>
                      <a:endParaRPr lang="ru-RU" sz="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4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машин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Годовой режим работы машин (Т) для базисного района (III темп. зона),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маш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-ч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Поправочные коэффициенты Температурная   зона IV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Бульдозеры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2300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2900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Краны на гусеничном ходу 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2300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3400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Прочие машины 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2300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2900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Скреперы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2200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Трубоукладчики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2300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2200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Краны башенные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2600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4500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37" marR="591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1481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5439" y="166562"/>
            <a:ext cx="11569566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Методика определения сметных цен на материалы, изделия, конструкции, оборудование и цен услуг на перевозку грузов для строительства </a:t>
            </a:r>
            <a:endParaRPr lang="ru-RU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62300" y="1337198"/>
            <a:ext cx="911489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Сметные цены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цены услуг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определяются по номенклатуре материальных ресурсов в соответствии с классификатором строительных ресурсов.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-Сметные цены и цены услуг на автомобильные перевозки определяются в территориальном разрезе для каждого субъекта Российской Федерации по номенклатуре материальных ресурсов, производство (реализация) которых осуществляется производителями (поставщиками) материальных ресурсов на территории субъекта Российской Федерации.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Сметные цены определяются как средневзвешенные по объему реализации показатели отпускных цен на соответствующие виды ресурсов, сложившиеся на территории субъектов Российской Федерации</a:t>
            </a:r>
          </a:p>
          <a:p>
            <a:pPr algn="just"/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750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40535" y="429867"/>
            <a:ext cx="4713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Сметная цена рассчитывается по формуле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90223" y="1055346"/>
            <a:ext cx="5178091" cy="69817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4328" y="2174799"/>
            <a:ext cx="10199182" cy="21496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25237" y="4702959"/>
            <a:ext cx="104124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Сметные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цены, сформированные в порядке, предусмотренном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настоящим разделом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учитывают транспортные расходы по доставке материальных ресурсов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производителей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(поставщиков) до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приобъектного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склада строительной площадки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заготовительно-складские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расходы. Транспортные и заготовительно-складские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определяются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составлении сметной документации в порядке, установленном 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Методике применения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сметных цен строительных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ресурсов</a:t>
            </a:r>
          </a:p>
        </p:txBody>
      </p:sp>
    </p:spTree>
    <p:extLst>
      <p:ext uri="{BB962C8B-B14F-4D97-AF65-F5344CB8AC3E}">
        <p14:creationId xmlns="" xmlns:p14="http://schemas.microsoft.com/office/powerpoint/2010/main" val="170730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5439" y="166562"/>
            <a:ext cx="11569566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Методика определения сметных цен на материалы, изделия, конструкции, оборудование и цен услуг на перевозку грузов для строительства </a:t>
            </a:r>
            <a:endParaRPr lang="ru-RU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5439" y="1246858"/>
            <a:ext cx="114034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сметных цен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 услуг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их размещение в Федеральной государственной информационной системе ценообразования в строительстве осуществляются государственным учреждением, подведомственным Министерству строительства и жилищно-коммунального хозяйства Российской Федерации (далее -государственное учреждение).</a:t>
            </a:r>
          </a:p>
          <a:p>
            <a:pPr algn="just"/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8184" y="3361398"/>
            <a:ext cx="117979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Сметные цены определяются на основании информации об отпускных ценах (ценах реализации) на используемые при строительстве, реконструкции и капитальном ремонте объектов капитального строительства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материалов, изделий, конструкций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оборудования.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-Отпускные цены (цены реализации) материальных ресурсов отечественного производства включают в себя стоимость тары, упаковки и реквизита (при наличии таковых), стоимость комплекта запасных частей на гарантийный срок эксплуатации (для оборудования), затраты на погрузку продукции на транспортные средства у склада производителя.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-Отпускные цены определяются без учета НДС.</a:t>
            </a:r>
          </a:p>
        </p:txBody>
      </p:sp>
    </p:spTree>
    <p:extLst>
      <p:ext uri="{BB962C8B-B14F-4D97-AF65-F5344CB8AC3E}">
        <p14:creationId xmlns="" xmlns:p14="http://schemas.microsoft.com/office/powerpoint/2010/main" val="194165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848956" y="2104251"/>
            <a:ext cx="803703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Цены услуг на перевозку грузов для строительства автомобильным транспортом разрабатываются с дифференциацией по классам грузов и видам автотранспортных средств.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-Цены услуг на транспортировку строительных грузов в кузове транспортного средства (автомобиля бортового, автомобиля-самосвала)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в расчете на 1 т груза определяются по формуле :</a:t>
            </a:r>
          </a:p>
          <a:p>
            <a:pPr algn="just"/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66618" y="524864"/>
            <a:ext cx="107141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ОПРЕДЕЛЕНИЯ ЦЕН УСЛУГ НА ПЕРЕВОЗКУ ГРУЗОВ ДЛЯ СТРОИТЕЛЬСТВА АВТОМОБИЛЬНЫМ ТРАНСПОРТОМ</a:t>
            </a:r>
          </a:p>
        </p:txBody>
      </p:sp>
    </p:spTree>
    <p:extLst>
      <p:ext uri="{BB962C8B-B14F-4D97-AF65-F5344CB8AC3E}">
        <p14:creationId xmlns="" xmlns:p14="http://schemas.microsoft.com/office/powerpoint/2010/main" val="2404342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5740" y="228600"/>
            <a:ext cx="116357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Цены услуг на транспортировку строительных грузов в кузове транспортного средства (автомобиля бортового, автомобиля – самосвала) (</a:t>
            </a:r>
            <a:r>
              <a:rPr lang="ru-RU" sz="20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Цт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в </a:t>
            </a:r>
            <a:r>
              <a:rPr lang="ru-RU" sz="1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расчете на 1 т груза определяются 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37335" y="1188722"/>
            <a:ext cx="8972550" cy="94500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205865" y="1899733"/>
            <a:ext cx="9778365" cy="4653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Пп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плечо перевозки грузов для транспортных средств данного вида и данной грузоподъёмности, км;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– коэффициент, учитывающий расстояние обратного (порожнего) пробега;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60 – перевод времени перемещения транспортного средства в минуты, мин./ч;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– скорость перемещения транспортного средства в среднем за год, км/ч.;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Впр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суммарное время загрузки транспортного средства с максимальным использованием его грузоподъемности и объема кузова и полной разгрузки груза, мин.;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Сцэ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сметная цена на эксплуатацию транспортного средства, руб./</a:t>
            </a:r>
            <a:r>
              <a:rPr lang="ru-RU" sz="1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маш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.-ч.;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 – паспортная грузоподъемность транспортного средства с учетом требований по весовым и габаритным ограничениям для тяжеловесных и (или) крупногабаритных грузов, установленных законодательством Российской Федерации, т;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Кг – коэффициент использования транспортного средства по его грузоподъемности в зависимости от характера груза, его удельной плотности, конструктивной специфики и т.п. Коэффициент принимается по данным таблицы 1.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Нр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накладные расходы, руб.;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сметная прибыль, руб.</a:t>
            </a:r>
          </a:p>
          <a:p>
            <a:pPr indent="469900">
              <a:lnSpc>
                <a:spcPts val="137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Показатель скорости перемещения автомобильного транспорта (С) принимается: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69900">
              <a:lnSpc>
                <a:spcPts val="137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доставке грузов по городским дорогам - 24 км/ч.;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69900">
              <a:lnSpc>
                <a:spcPts val="1370"/>
              </a:lnSpc>
              <a:spcAft>
                <a:spcPts val="300"/>
              </a:spcAft>
            </a:pP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доставке грузов по дорогам, не относящимся к городским, - 49 км/ч.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023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05150" y="830637"/>
            <a:ext cx="7719060" cy="73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Коэффициенты использования грузоподъемности транспортного средства при полной загрузке кузова (Кг)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89511105"/>
              </p:ext>
            </p:extLst>
          </p:nvPr>
        </p:nvGraphicFramePr>
        <p:xfrm>
          <a:off x="2877661" y="2139628"/>
          <a:ext cx="6974999" cy="3232471"/>
        </p:xfrm>
        <a:graphic>
          <a:graphicData uri="http://schemas.openxmlformats.org/drawingml/2006/table">
            <a:tbl>
              <a:tblPr firstRow="1" firstCol="1" bandRow="1"/>
              <a:tblGrid>
                <a:gridCol w="631445"/>
                <a:gridCol w="4126035"/>
                <a:gridCol w="2217519"/>
              </a:tblGrid>
              <a:tr h="1436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Класс грузов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Интервалы коэффициентов использования транспортного средства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Коэффициент использования грузоподъемности транспортного средства Кг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1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1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1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0,99-0,71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1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0,70-0,51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1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0,50-0,40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7448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8145" y="639772"/>
            <a:ext cx="103539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 УСЛУГ ПО АРЕНДЕ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ЖЕЛЕЗНОДОРОЖНОГО ПОДВИЖНОГО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86691" y="2316164"/>
            <a:ext cx="103077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ОПРЕДЕЛЕНИЯ ЦЕН УСЛУГ НА ВНУТРЕННИЕ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ВОДНЫЕ  ПЕРЕВОЗКИ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709" y="3684781"/>
            <a:ext cx="107234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ОПРЕДЕЛЕНИЯ ЦЕН УСЛУГ 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МОРСКИЕ ПЕРЕВОЗКИ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КАБОТАЖНОМ ПЛАВАНИИ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1054" y="5202490"/>
            <a:ext cx="107234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ОПРЕДЕЛЕНИЯ ЦЕН УСЛУГ НА ВОЗДУШНЫЕ ПЕРЕВОЗКИ</a:t>
            </a:r>
          </a:p>
        </p:txBody>
      </p:sp>
    </p:spTree>
    <p:extLst>
      <p:ext uri="{BB962C8B-B14F-4D97-AF65-F5344CB8AC3E}">
        <p14:creationId xmlns="" xmlns:p14="http://schemas.microsoft.com/office/powerpoint/2010/main" val="3717100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5890" y="651816"/>
            <a:ext cx="9452610" cy="108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«Методика  применения сметных цен строительных ресурсов», утвержденная приказом Министерства строительства и жилищно-коммунального хозяйства Российской Федерации от 8 февраля 2017 г. № 77/пр.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1345" y="2392218"/>
            <a:ext cx="978142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применения сметных цен строительных ресурсов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предназначен для: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-определения сметных затрат на строительные ресурсы при составлении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сметной документации на строительство, реконструкцию и капитальный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 объектов капитального строительства в соответствующем уровне цен;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-разработки и актуализации нормативов цены строительства и нормативов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цены конструктивных решений в соответствующем уровне цен;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-разработки индексов изменения сметной стоимости строительных,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специальных строительных, ремонтно-строительных и монтажных работ.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8313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1855" y="1080198"/>
            <a:ext cx="9485744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Методика определения сметных цен на эксплуатацию машин и механизмов, приложение к приказу Министерства строительства и жилищно-коммунального хозяйства Российской Федерации от 20 декабря 2016 г. № 999/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</a:t>
            </a:r>
            <a:endParaRPr lang="ru-RU" sz="16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604459" y="373375"/>
            <a:ext cx="9702267" cy="405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Разработка сметной документации ресурсным методом</a:t>
            </a:r>
            <a:endParaRPr lang="ru-RU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87948" y="2545851"/>
            <a:ext cx="95406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Сметные цены на эксплуатацию машин и механизмов предназначены для: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-определения сметных затрат на эксплуатацию машин и механизмов при составлении сметной документации на строительство, реконструкцию, капитальный ремонт объектов капитального строительства и капитального ремонта многоквартирного домов.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-разработки и актуализации нормативов цены строительства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НЦКР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соответствующем уровне цен.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-разработки индексов изменения сметной стоимости строительных, специальных строительных, ремонтно-строительных, монтажных и пусконаладочных работ.</a:t>
            </a:r>
          </a:p>
        </p:txBody>
      </p:sp>
    </p:spTree>
    <p:extLst>
      <p:ext uri="{BB962C8B-B14F-4D97-AF65-F5344CB8AC3E}">
        <p14:creationId xmlns="" xmlns:p14="http://schemas.microsoft.com/office/powerpoint/2010/main" val="1996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06719" y="721602"/>
            <a:ext cx="1126273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-Сметные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цены строительных ресурсов, опубликованные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Федеральной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информационной системе ценообразования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строительстве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определены в соответствии с требованиями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методики определения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сметных цен на затраты труда в строительстве,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методики определения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сметных цен на эксплуатацию машин и механизмов,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методики определения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сметных цен на материалы, изделия, конструкции,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оборудование и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 услуг на перевозку грузов для строительства, сформированы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территориальном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разрезе для каждого субъекта Российской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Федерации, установлены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расчетным путем на принятую единицу измерения,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номенклатуре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машин, механизмов, материалов, изделий, конструкций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оборудования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классификатором строительных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ресурсов.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ПРИМЕНЕНИЯ СМЕТНЫХ ЦЕН НА ЗАТРАТЫ ТРУДА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00885" y="4193815"/>
            <a:ext cx="110744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-Сметные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цены на затраты труда определены на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основании информации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среднемесячной номинальной начисленной заработной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плате работников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субъектам Российской Федерации,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представленной Федеральной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службой государственной статистики, и рассчитаны с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учетом дифференциации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тарифным разрядам (категориям),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предусмотренным тарифной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системой оплаты труда на измеритель 1 человеко-час (чел.-ч.)</a:t>
            </a:r>
          </a:p>
          <a:p>
            <a:pPr lvl="0" algn="just"/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650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8736" y="457201"/>
            <a:ext cx="106403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ПРИМЕНЕНИЯ СМЕТНЫХ ЦЕН НА ЭКСПЛУАТАЦИЮ</a:t>
            </a:r>
          </a:p>
          <a:p>
            <a:pPr algn="ctr"/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МАШИН И МЕХАНИЗМОВ ПРИ ОПРЕДЕЛЕНИИ СМЕТНОЙ</a:t>
            </a:r>
          </a:p>
          <a:p>
            <a:pPr algn="ctr"/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СТОИМОСТИ СТРОИТЕЛЬСТВА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60745" y="1416124"/>
            <a:ext cx="1008310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Сметные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цены на эксплуатацию машин и механизмов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отражают общие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суммарные затраты на их эксплуатацию в расчете на 1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машино-час (</a:t>
            </a:r>
            <a:r>
              <a:rPr lang="ru-RU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маш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.-ч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 lvl="0" algn="just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Сметные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цены на эксплуатацию машин и механизмов разработаны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дифференциации по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типоразмерным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группам, устанавливаемым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основному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техническому параметру для данного вида (типа) машин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механизмов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соответствии с классификатором строительных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ресурсов.</a:t>
            </a:r>
          </a:p>
          <a:p>
            <a:pPr lvl="0" algn="just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Сметными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ценами на эксплуатацию машин и механизмов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учтены отчисления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полное восстановление, затраты на выполнение всех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видов ремонтов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технического обслуживания, диагностирования машин,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замену быстроизнашивающихся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частей, затрат на оплату труда рабочих,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управляющих машинами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(машинистов, водителей), затрат на энергоносители, затрат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смазочные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материалы, затрат на гидравлическую и охлаждающую жидкости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перебазировку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машин (за исключением машин и механизмов, перечень которых</a:t>
            </a:r>
          </a:p>
          <a:p>
            <a:pPr lvl="0" algn="just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 в приложении к методике по определению цен эксплуатации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машин и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механизмов).</a:t>
            </a:r>
          </a:p>
          <a:p>
            <a:pPr lvl="0" algn="just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310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1892" y="593206"/>
            <a:ext cx="1016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ПРИМЕНЕНИЯ СМЕТНЫХ ЦЕН НА МАТЕРИАЛЫ, ИЗДЕЛИЯ, КОНСТРУКЦИИ, ОБОРУДОВАНИЕ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31273" y="2105659"/>
            <a:ext cx="1056640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Сметные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цены на материалы, изделия, конструкции,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оборудование (далее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-материальные ресурсы) определены на основании информации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отпускных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ценах (ценах реализации) материальных ресурсов,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используемых при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строительстве объектов капитального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строительства.</a:t>
            </a:r>
          </a:p>
          <a:p>
            <a:pPr lvl="0" algn="just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составлении сметной документации затраты на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материальные ресурсы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определяются на основании сметных цен строительных ресурсов,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 услуг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 учетом заготовительно-складских расходов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основании сметной документации, разработанной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использованием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сметных норм, формируется ресурсная ведомость,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которой осуществляется выборка материальных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ресурсов, применяемых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строительстве.</a:t>
            </a:r>
          </a:p>
          <a:p>
            <a:pPr lvl="0" algn="just"/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64147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4123" y="211651"/>
            <a:ext cx="113413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ПРИМЕНЕНИЯ СМЕТНЫХ ЦЕН НА МАТЕРИАЛЫ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ИЗДЕЛИЯ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КОНСТРУКЦИИ, ОБОРУДОВАНИЕ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26473" y="857982"/>
            <a:ext cx="11277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-Для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вида материального ресурса определяются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 ближайших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месту расположения объекта капитального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строительства производителя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(поставщика) с целью формирования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 эффективных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маршрутов перевозки грузов для строительства, с учетом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 транспорта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подвижного состава, а также класса груза и массы брутто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установленную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единицу измерения материального ресурса в соответствии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классификатором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строительных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ресурсов.</a:t>
            </a:r>
          </a:p>
          <a:p>
            <a:pPr lvl="0"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-Экономически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эффективные маршруты перевозки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материальных ресурсов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двух ближайших производителей (поставщиков) определяются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данных открытых источников по всей номенклатуре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материальных ресурсов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от каждого из определенных производителя (поставщика), исходя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принципа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минимизации издержек на перевозку, в том числе затрат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перевалку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на основании цен услуг на перевозку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соответствующим видом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(видами) транспорта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-Для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расчета сметной стоимости материального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ресурса принимается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сметная цена, опубликованная в Федеральной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информационной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системе ценообразования в строительстве по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субъекту Российской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Федерации, на территории которого расположен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производитель (поставщик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соответствующего материального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ресурса.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ЗСР дифференцируется по следующим видам материальных</a:t>
            </a: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ресурсов:</a:t>
            </a: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строительные материалы (за исключением металлических	2 %</a:t>
            </a: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конструкций) -</a:t>
            </a: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металлические строительные конструкции -	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0,75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</a:p>
          <a:p>
            <a:pPr lvl="0" algn="just"/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Оборудование					1,5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</a:p>
          <a:p>
            <a:pPr lvl="0" algn="just"/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382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8850" y="183942"/>
            <a:ext cx="112859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ПРИМЕНЕНИЯ ЦЕН УСЛУГ НА ПЕРЕВОЗКУ</a:t>
            </a:r>
          </a:p>
          <a:p>
            <a:pPr lvl="0" algn="ctr"/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ГРУЗОВ АВТОМОБИЛЬНЫМ ТРАНСПОРТОМ</a:t>
            </a:r>
            <a:endParaRPr lang="ru-RU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8850" y="1036571"/>
            <a:ext cx="11360727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Цены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 на перевозку грузов для строительства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автомобильным транспортом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цены услуг автомобильного транспорта) определены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установленную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единицу измерения с дифференциацией по классам грузов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видам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автотранспортных средств (класс груза определяется в соответствии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Приложением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№2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Методики определения сметных цен на материалы,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изделия, конструкции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оборудование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lvl="0" algn="just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составлении сметной документации затраты на перевозку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грузов для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строительства автомобильным транспортом определяются в соответствии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ценами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 на перевозку грузов для строительства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автомобильным транспортом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опубликованными в Федеральной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информационной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системе ценообразования в строительстве с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учетом эффективного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 вида автотранспортного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средства.</a:t>
            </a:r>
          </a:p>
          <a:p>
            <a:pPr lvl="0" algn="just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осуществлении перевозки в пределах административных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границ субъекта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стоимость перевозки определяется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 услуг, опубликованных в Федеральной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информационной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системе ценообразования в строительстве по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субъекту Российской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Федерации, на территории которого она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осуществляется.</a:t>
            </a:r>
          </a:p>
          <a:p>
            <a:pPr lvl="0" algn="just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погрузочно-разгрузочных работ при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осуществлении перевалки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грузов и разгрузке на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приобъектном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складе принимается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ценами на погрузочно-разгрузочные работы,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опубликованными в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государственной информационной системе ценообразования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строительстве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488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="" xmlns:mc="http://schemas.openxmlformats.org/markup-compatibility/2006" xmlns:p14="http://schemas.microsoft.com/office/powerpoint/2010/main" val="2390779526"/>
              </p:ext>
            </p:extLst>
          </p:nvPr>
        </p:nvGraphicFramePr>
        <p:xfrm>
          <a:off x="535708" y="393056"/>
          <a:ext cx="10871200" cy="59750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6401"/>
                <a:gridCol w="1385455"/>
                <a:gridCol w="2992694"/>
                <a:gridCol w="588742"/>
                <a:gridCol w="750664"/>
                <a:gridCol w="972282"/>
                <a:gridCol w="972282"/>
                <a:gridCol w="858116"/>
                <a:gridCol w="972282"/>
                <a:gridCol w="972282"/>
              </a:tblGrid>
              <a:tr h="195707"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 в  текущих ценах по состоянию на 01/10/2017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4985"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</a:tr>
              <a:tr h="465216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пп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Шифр и номер позиции норматива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работ и затрат, единица измерения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Стоимость единицы в текущих ценах, руб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стоимость в текущих ценах, руб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58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Экспл. маш.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Экспл. маш.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</a:tr>
              <a:tr h="6119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оплаты труда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т.ч. оплаты труда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оплаты труда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т.ч. оплаты труда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57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</a:tr>
              <a:tr h="4032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ГЭСН06-01-001-01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Устройство бетонной подготовки (100 м3)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</a:tr>
              <a:tr h="4032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1-2-0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Затраты труда рабочих (ср 2) (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чел.час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131,02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235,84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</a:tr>
              <a:tr h="4032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Затраты труда машинистов (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чел.час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</a:tr>
              <a:tr h="611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91.05.01-017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Краны башенные, грузоподъемность 8 т (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маш.час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9621" marR="49621" marT="0" marB="0">
                    <a:blipFill rotWithShape="0">
                      <a:blip r:embed="rId2"/>
                      <a:stretch>
                        <a:fillRect l="-633333" t="-540594" r="-392453" b="-361386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9621" marR="49621" marT="0" marB="0">
                    <a:blipFill rotWithShape="0">
                      <a:blip r:embed="rId2"/>
                      <a:stretch>
                        <a:fillRect l="-922642" t="-540594" r="-103145" b="-361386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</a:tr>
              <a:tr h="147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91.07.04-002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Вибратор поверхностный (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маш.час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9621" marR="49621" marT="0" marB="0">
                    <a:blipFill rotWithShape="0">
                      <a:blip r:embed="rId2"/>
                      <a:stretch>
                        <a:fillRect l="-633333" t="-980303" r="-392453" b="-45303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0,89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</a:tr>
              <a:tr h="611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91.14.02-001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Автомобили бортовые, грузоподъемность: до 5 т (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маш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час)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0,1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9621" marR="49621" marT="0" marB="0">
                    <a:blipFill rotWithShape="0">
                      <a:blip r:embed="rId2"/>
                      <a:stretch>
                        <a:fillRect l="-633333" t="-713000" r="-392453" b="-199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9621" marR="49621" marT="0" marB="0">
                    <a:blipFill rotWithShape="0">
                      <a:blip r:embed="rId2"/>
                      <a:stretch>
                        <a:fillRect l="-922642" t="-713000" r="-103145" b="-199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</a:tr>
              <a:tr h="1957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01.7.03.01-0001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Вода (м3)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20,54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0,04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</a:tr>
              <a:tr h="4032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01.7.07.12-0024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Пленка полиэтиленовая толщиной: 0,15 мм (м2)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3,92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9,8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</a:tr>
              <a:tr h="1957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04.1.02.06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Бетон (м3)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</a:tr>
              <a:tr h="4032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04.01.02.05-0005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Бетон тяжелый, класс 12,5 (М150) (м3)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2529,95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2580,55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1" marR="4962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013934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0800000" flipV="1">
            <a:off x="1736435" y="2333839"/>
            <a:ext cx="92363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  ЗА   ВНИМАНИЕ</a:t>
            </a:r>
            <a:endParaRPr lang="ru-RU" sz="4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29346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5165" y="654069"/>
            <a:ext cx="10815780" cy="966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Методика определения сметных цен на затраты труда в строительстве,  приложение к приказу Министерства строительства и жилищно-коммунального хозяйства Российской Федерации от 20 декабря 2016 г. № 1000/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</a:t>
            </a:r>
            <a:endParaRPr lang="ru-RU" sz="16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8691" y="2483464"/>
            <a:ext cx="1100050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Сметные цены на затраты труда в строительстве предназначены для разработки и актуализации нормативов цены строительства и НЦКР соответствующем уровне цен, составления сметной документации, разработки индексов изменения сметной стоимости строительных, специальных строительных, ремонтно-строительных, монтажных и пусконаладочных работ (далее - строительные работы).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3842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437" y="297406"/>
            <a:ext cx="11748654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Методика определения сметных цен на материалы, изделия, конструкции, оборудование и цен услуг на перевозку грузов для строительства, приложение к приказу Министерства строительства и жилищно-коммунального хозяйства Российской Федерации от 20 декабря 2016 г. № 1001/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</a:t>
            </a:r>
            <a:endParaRPr lang="ru-RU" sz="16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8909" y="1649280"/>
            <a:ext cx="1093585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Сметные цены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предназначены для: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-определения сметных затрат на материальные ресурсы при составлении сметной документации на строительство, реконструкцию, капитальный ремонт зданий и сооружений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-разработки и актуализации нормативов цены строительства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НЦКР 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соответствующем уровне цен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-разработки индексов изменения сметной стоимости строительных, специальных строительных, ремонтно-строительных и монтажных работ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Цены услуг применяются для определения в сметной документации затрат на доставку грузов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приобъектный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 строительной площадки.</a:t>
            </a:r>
          </a:p>
        </p:txBody>
      </p:sp>
    </p:spTree>
    <p:extLst>
      <p:ext uri="{BB962C8B-B14F-4D97-AF65-F5344CB8AC3E}">
        <p14:creationId xmlns="" xmlns:p14="http://schemas.microsoft.com/office/powerpoint/2010/main" val="3900901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6786" y="191560"/>
            <a:ext cx="9702267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Методика определения сметных цен на затраты труда в строительстве  </a:t>
            </a:r>
            <a:endParaRPr lang="ru-RU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12678" y="861483"/>
            <a:ext cx="7931217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Сметные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цены на затраты труда в строительстве формируются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территориальном разрезе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каждого субъекта Российской Федерации и разрабатываются ежегодно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текущем уровне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-Сметные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цены на затраты труда в строительстве определяются 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основании информации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среднемесячной номинальной начисленной заработной плате работников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полному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кругу организаций по субъектам Российской Федерации,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представленной Федеральной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службой государственной статистики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фонд начисленной заработной платы при проведении статистических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наблюдений включаются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начисленные работникам суммы оплаты труда в денежной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неденежной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формах (с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учетом налога на доходы физических лиц и других удержаний в соответствии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законодательством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Федерации) за отработанное и неотработанное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время, компенсационные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выплаты, связанные с режимом работы и условиями труда, доплаты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надбавки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премии, единовременные поощрительные выплаты, а также оплата питания и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проживания, имеющая систематический характер.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433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14921" y="1679747"/>
            <a:ext cx="793121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Сметные цены на затраты труда в строительстве определяются с учетом тарифной системы оплаты труда, основанной на тарифной дифференциации заработной платы работников различных категорий.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-Тарифная система оплаты труда устанавливается с учетом единого тарифно- квалификационного справочника работ и профессий рабочих (ЕТКС), единого квалификационного справочника должностей руководителей, специалистов и служащих или профессиональных стандартов, а также с учетом государственных гарантий по оплате труда.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-Тарифной системой устанавливаются тарифные ставки по тарифным разрядам и тарифные коэффициенты.</a:t>
            </a:r>
          </a:p>
          <a:p>
            <a:pPr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4880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8779" y="1224401"/>
            <a:ext cx="9223322" cy="53518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3539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7309" y="411971"/>
            <a:ext cx="103447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к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Методике определения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сметных цен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затраты труда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строительстве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77455" y="3351283"/>
            <a:ext cx="9410797" cy="1512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Надбавки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обусловленные районным регулированием оплаты труда, в том числе: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начислении по районным коэффициентам и коэффициентам за работу в тяжелых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природно- климатических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условиях, производимые в соответствии с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законодательством Российской  Федерации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08709" y="5200070"/>
            <a:ext cx="9819312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Другие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виды расходов, произведенных в пользу работника,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предусмотренные  трудовым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договором и (или) коллективным договором.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20436" y="1431636"/>
            <a:ext cx="98932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Выплаты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стимулирующего характера по системным положениям: премии (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включая стоимость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натуральных премий) за произведенные результаты, в том числе премии за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ввод объектов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эксплуатацию и вознаграждения по итогам работ за год, надбавки 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тарифным ставкам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окладам за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мастерство и т.д.</a:t>
            </a:r>
          </a:p>
        </p:txBody>
      </p:sp>
    </p:spTree>
    <p:extLst>
      <p:ext uri="{BB962C8B-B14F-4D97-AF65-F5344CB8AC3E}">
        <p14:creationId xmlns="" xmlns:p14="http://schemas.microsoft.com/office/powerpoint/2010/main" val="3022353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9785" y="259882"/>
            <a:ext cx="9875520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Методика определения сметных цен на эксплуатацию машин и механизмов </a:t>
            </a:r>
            <a:endParaRPr lang="ru-RU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0068" y="1603410"/>
            <a:ext cx="1051523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Сметные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цены на эксплуатацию машин и механизмов формируются в территориальном разрезе для каждого субъекта Российской Федерации по номенклатуре машин и механизмов, предусмотренной классификатором строительных ресурсов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Сметные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цены на эксплуатацию машин и механизмов, в том числе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зарубежного производства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разрабатываются с учетом их дифференциации 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типоразмерным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группам, устанавливаемым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основному техническому параметру для данного вида (типа) машин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механизмов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классификатором строительных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ресурсов.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96381759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441</TotalTime>
  <Words>2770</Words>
  <Application>Microsoft Office PowerPoint</Application>
  <PresentationFormat>Произвольный</PresentationFormat>
  <Paragraphs>329</Paragraphs>
  <Slides>26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Грань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Перескокова</dc:creator>
  <cp:lastModifiedBy>Robert</cp:lastModifiedBy>
  <cp:revision>99</cp:revision>
  <dcterms:created xsi:type="dcterms:W3CDTF">2017-09-25T08:59:58Z</dcterms:created>
  <dcterms:modified xsi:type="dcterms:W3CDTF">2017-09-27T02:46:18Z</dcterms:modified>
</cp:coreProperties>
</file>