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62" r:id="rId5"/>
    <p:sldId id="259" r:id="rId6"/>
    <p:sldId id="283" r:id="rId7"/>
    <p:sldId id="260" r:id="rId8"/>
    <p:sldId id="261" r:id="rId9"/>
    <p:sldId id="266" r:id="rId10"/>
    <p:sldId id="272" r:id="rId11"/>
    <p:sldId id="293" r:id="rId12"/>
    <p:sldId id="294" r:id="rId13"/>
    <p:sldId id="277" r:id="rId14"/>
    <p:sldId id="273" r:id="rId15"/>
    <p:sldId id="284" r:id="rId16"/>
    <p:sldId id="285" r:id="rId17"/>
    <p:sldId id="290" r:id="rId18"/>
    <p:sldId id="286" r:id="rId19"/>
    <p:sldId id="274" r:id="rId20"/>
    <p:sldId id="296" r:id="rId21"/>
    <p:sldId id="287" r:id="rId22"/>
    <p:sldId id="276" r:id="rId23"/>
    <p:sldId id="278" r:id="rId24"/>
    <p:sldId id="279" r:id="rId25"/>
    <p:sldId id="291" r:id="rId26"/>
    <p:sldId id="292" r:id="rId27"/>
    <p:sldId id="295" r:id="rId28"/>
    <p:sldId id="280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61A24-FEDB-49B8-9D0B-E7D90F3A3B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DEDBA-FA89-466B-BB4B-1353663E44DA}">
      <dgm:prSet/>
      <dgm:spPr/>
      <dgm:t>
        <a:bodyPr/>
        <a:lstStyle/>
        <a:p>
          <a:pPr rtl="0"/>
          <a:r>
            <a:rPr lang="ru-RU" b="1" smtClean="0"/>
            <a:t>Действующая сметно-нормативная база Республики Башкортостан</a:t>
          </a:r>
          <a:endParaRPr lang="ru-RU"/>
        </a:p>
      </dgm:t>
    </dgm:pt>
    <dgm:pt modelId="{086259C2-1A16-449B-A9E6-53062EA15659}" type="parTrans" cxnId="{EAC0D7B0-386C-4D66-B774-B80C221F42F9}">
      <dgm:prSet/>
      <dgm:spPr/>
      <dgm:t>
        <a:bodyPr/>
        <a:lstStyle/>
        <a:p>
          <a:endParaRPr lang="ru-RU"/>
        </a:p>
      </dgm:t>
    </dgm:pt>
    <dgm:pt modelId="{54E38BC6-8F8A-4AE4-9169-D097CDBC49D3}" type="sibTrans" cxnId="{EAC0D7B0-386C-4D66-B774-B80C221F42F9}">
      <dgm:prSet/>
      <dgm:spPr/>
      <dgm:t>
        <a:bodyPr/>
        <a:lstStyle/>
        <a:p>
          <a:endParaRPr lang="ru-RU"/>
        </a:p>
      </dgm:t>
    </dgm:pt>
    <dgm:pt modelId="{969ACB06-F7A3-4FE8-8EE9-49045674CE52}">
      <dgm:prSet/>
      <dgm:spPr/>
      <dgm:t>
        <a:bodyPr/>
        <a:lstStyle/>
        <a:p>
          <a:pPr rtl="0"/>
          <a:r>
            <a:rPr lang="ru-RU" b="1" dirty="0" smtClean="0"/>
            <a:t>ВЫПОЛНЕНИЕ </a:t>
          </a:r>
        </a:p>
        <a:p>
          <a:pPr rtl="0"/>
          <a:r>
            <a:rPr lang="ru-RU" b="1" dirty="0" smtClean="0"/>
            <a:t>условий перехода</a:t>
          </a:r>
          <a:endParaRPr lang="ru-RU" dirty="0"/>
        </a:p>
      </dgm:t>
    </dgm:pt>
    <dgm:pt modelId="{CCF04961-551F-4661-A7F4-CF853BB5643B}" type="parTrans" cxnId="{B54B94C7-2D16-4E71-97F2-4E737CF9DB03}">
      <dgm:prSet/>
      <dgm:spPr/>
      <dgm:t>
        <a:bodyPr/>
        <a:lstStyle/>
        <a:p>
          <a:endParaRPr lang="ru-RU"/>
        </a:p>
      </dgm:t>
    </dgm:pt>
    <dgm:pt modelId="{0759F82D-DE8E-43EC-A9CB-D83A88D9732B}" type="sibTrans" cxnId="{B54B94C7-2D16-4E71-97F2-4E737CF9DB03}">
      <dgm:prSet/>
      <dgm:spPr/>
      <dgm:t>
        <a:bodyPr/>
        <a:lstStyle/>
        <a:p>
          <a:endParaRPr lang="ru-RU"/>
        </a:p>
      </dgm:t>
    </dgm:pt>
    <dgm:pt modelId="{FA4C96DB-BA8A-4032-B9FE-7692B5F5E4BC}">
      <dgm:prSet/>
      <dgm:spPr/>
      <dgm:t>
        <a:bodyPr/>
        <a:lstStyle/>
        <a:p>
          <a:pPr rtl="0"/>
          <a:r>
            <a:rPr lang="ru-RU" b="1" dirty="0" smtClean="0"/>
            <a:t>Ресурсный метод составления сметной документации с применением сборников ГЭСН, </a:t>
          </a:r>
          <a:r>
            <a:rPr lang="ru-RU" b="1" dirty="0" err="1" smtClean="0"/>
            <a:t>ГЭСНр</a:t>
          </a:r>
          <a:r>
            <a:rPr lang="ru-RU" b="1" dirty="0" smtClean="0"/>
            <a:t>, </a:t>
          </a:r>
          <a:r>
            <a:rPr lang="ru-RU" b="1" dirty="0" err="1" smtClean="0"/>
            <a:t>ГЭСНм</a:t>
          </a:r>
          <a:r>
            <a:rPr lang="ru-RU" b="1" dirty="0" smtClean="0"/>
            <a:t>, </a:t>
          </a:r>
          <a:r>
            <a:rPr lang="ru-RU" b="1" dirty="0" err="1" smtClean="0"/>
            <a:t>ГЭСНп</a:t>
          </a:r>
          <a:r>
            <a:rPr lang="ru-RU" b="1" dirty="0" smtClean="0"/>
            <a:t> и ФГИС ценообразования в строительстве</a:t>
          </a:r>
        </a:p>
        <a:p>
          <a:pPr rtl="0"/>
          <a:r>
            <a:rPr lang="ru-RU" b="1" dirty="0" smtClean="0"/>
            <a:t>в соответствии с положениями Методики применения сметных норм</a:t>
          </a:r>
          <a:endParaRPr lang="ru-RU" dirty="0"/>
        </a:p>
      </dgm:t>
    </dgm:pt>
    <dgm:pt modelId="{B1CF74F9-9706-4334-8584-9484B80BFA4A}" type="parTrans" cxnId="{85B82AF9-FACA-4168-886C-4B72CE0F3793}">
      <dgm:prSet/>
      <dgm:spPr/>
      <dgm:t>
        <a:bodyPr/>
        <a:lstStyle/>
        <a:p>
          <a:endParaRPr lang="ru-RU"/>
        </a:p>
      </dgm:t>
    </dgm:pt>
    <dgm:pt modelId="{45A8F719-0D14-4C00-8A66-9977319D9DDE}" type="sibTrans" cxnId="{85B82AF9-FACA-4168-886C-4B72CE0F3793}">
      <dgm:prSet/>
      <dgm:spPr/>
      <dgm:t>
        <a:bodyPr/>
        <a:lstStyle/>
        <a:p>
          <a:endParaRPr lang="ru-RU"/>
        </a:p>
      </dgm:t>
    </dgm:pt>
    <dgm:pt modelId="{2FA06B4F-E700-4F13-B0A6-5891373DFC92}" type="pres">
      <dgm:prSet presAssocID="{55D61A24-FEDB-49B8-9D0B-E7D90F3A3B0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F01E1-0EF4-4561-A285-AD66F13C28E1}" type="pres">
      <dgm:prSet presAssocID="{55D61A24-FEDB-49B8-9D0B-E7D90F3A3B0D}" presName="arrow" presStyleLbl="bgShp" presStyleIdx="0" presStyleCnt="1"/>
      <dgm:spPr/>
    </dgm:pt>
    <dgm:pt modelId="{07D7E8F9-F340-433D-8D66-9A9F5A4C4FD5}" type="pres">
      <dgm:prSet presAssocID="{55D61A24-FEDB-49B8-9D0B-E7D90F3A3B0D}" presName="linearProcess" presStyleCnt="0"/>
      <dgm:spPr/>
    </dgm:pt>
    <dgm:pt modelId="{2BA0BDB2-9D63-424B-B77E-CEC65FD4C200}" type="pres">
      <dgm:prSet presAssocID="{669DEDBA-FA89-466B-BB4B-1353663E44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B7622-4AB7-4E2F-9E1D-7002A1C2D00A}" type="pres">
      <dgm:prSet presAssocID="{54E38BC6-8F8A-4AE4-9169-D097CDBC49D3}" presName="sibTrans" presStyleCnt="0"/>
      <dgm:spPr/>
    </dgm:pt>
    <dgm:pt modelId="{18E5FEBD-1E5F-47E3-B29C-BB41EB6512F7}" type="pres">
      <dgm:prSet presAssocID="{969ACB06-F7A3-4FE8-8EE9-49045674CE5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D75BB-C6B3-4C45-BBA6-05BFE60386AD}" type="pres">
      <dgm:prSet presAssocID="{0759F82D-DE8E-43EC-A9CB-D83A88D9732B}" presName="sibTrans" presStyleCnt="0"/>
      <dgm:spPr/>
    </dgm:pt>
    <dgm:pt modelId="{6720F42C-5221-4737-8692-9550AF75C33F}" type="pres">
      <dgm:prSet presAssocID="{FA4C96DB-BA8A-4032-B9FE-7692B5F5E4B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0061D-7FDA-498F-B448-C9AFD23E0A07}" type="presOf" srcId="{669DEDBA-FA89-466B-BB4B-1353663E44DA}" destId="{2BA0BDB2-9D63-424B-B77E-CEC65FD4C200}" srcOrd="0" destOrd="0" presId="urn:microsoft.com/office/officeart/2005/8/layout/hProcess9"/>
    <dgm:cxn modelId="{9E2FA237-3FB9-4E5B-84BF-0095A7E25F6F}" type="presOf" srcId="{55D61A24-FEDB-49B8-9D0B-E7D90F3A3B0D}" destId="{2FA06B4F-E700-4F13-B0A6-5891373DFC92}" srcOrd="0" destOrd="0" presId="urn:microsoft.com/office/officeart/2005/8/layout/hProcess9"/>
    <dgm:cxn modelId="{75DE27F1-BF23-403E-8B54-8057E75F0A58}" type="presOf" srcId="{969ACB06-F7A3-4FE8-8EE9-49045674CE52}" destId="{18E5FEBD-1E5F-47E3-B29C-BB41EB6512F7}" srcOrd="0" destOrd="0" presId="urn:microsoft.com/office/officeart/2005/8/layout/hProcess9"/>
    <dgm:cxn modelId="{85B82AF9-FACA-4168-886C-4B72CE0F3793}" srcId="{55D61A24-FEDB-49B8-9D0B-E7D90F3A3B0D}" destId="{FA4C96DB-BA8A-4032-B9FE-7692B5F5E4BC}" srcOrd="2" destOrd="0" parTransId="{B1CF74F9-9706-4334-8584-9484B80BFA4A}" sibTransId="{45A8F719-0D14-4C00-8A66-9977319D9DDE}"/>
    <dgm:cxn modelId="{B54B94C7-2D16-4E71-97F2-4E737CF9DB03}" srcId="{55D61A24-FEDB-49B8-9D0B-E7D90F3A3B0D}" destId="{969ACB06-F7A3-4FE8-8EE9-49045674CE52}" srcOrd="1" destOrd="0" parTransId="{CCF04961-551F-4661-A7F4-CF853BB5643B}" sibTransId="{0759F82D-DE8E-43EC-A9CB-D83A88D9732B}"/>
    <dgm:cxn modelId="{3C4EDAE2-CD23-4672-BBCE-F420D586AB1C}" type="presOf" srcId="{FA4C96DB-BA8A-4032-B9FE-7692B5F5E4BC}" destId="{6720F42C-5221-4737-8692-9550AF75C33F}" srcOrd="0" destOrd="0" presId="urn:microsoft.com/office/officeart/2005/8/layout/hProcess9"/>
    <dgm:cxn modelId="{EAC0D7B0-386C-4D66-B774-B80C221F42F9}" srcId="{55D61A24-FEDB-49B8-9D0B-E7D90F3A3B0D}" destId="{669DEDBA-FA89-466B-BB4B-1353663E44DA}" srcOrd="0" destOrd="0" parTransId="{086259C2-1A16-449B-A9E6-53062EA15659}" sibTransId="{54E38BC6-8F8A-4AE4-9169-D097CDBC49D3}"/>
    <dgm:cxn modelId="{4A59FB8C-266F-40A4-A0BC-3153EF3BA56B}" type="presParOf" srcId="{2FA06B4F-E700-4F13-B0A6-5891373DFC92}" destId="{872F01E1-0EF4-4561-A285-AD66F13C28E1}" srcOrd="0" destOrd="0" presId="urn:microsoft.com/office/officeart/2005/8/layout/hProcess9"/>
    <dgm:cxn modelId="{144B5DEE-3108-4D99-A4CB-CEE321ABD854}" type="presParOf" srcId="{2FA06B4F-E700-4F13-B0A6-5891373DFC92}" destId="{07D7E8F9-F340-433D-8D66-9A9F5A4C4FD5}" srcOrd="1" destOrd="0" presId="urn:microsoft.com/office/officeart/2005/8/layout/hProcess9"/>
    <dgm:cxn modelId="{AE06AF7A-56F7-467E-B7CD-D2B4108305DD}" type="presParOf" srcId="{07D7E8F9-F340-433D-8D66-9A9F5A4C4FD5}" destId="{2BA0BDB2-9D63-424B-B77E-CEC65FD4C200}" srcOrd="0" destOrd="0" presId="urn:microsoft.com/office/officeart/2005/8/layout/hProcess9"/>
    <dgm:cxn modelId="{0DA32F56-A7A3-4778-BB8C-BFE2D30A26D1}" type="presParOf" srcId="{07D7E8F9-F340-433D-8D66-9A9F5A4C4FD5}" destId="{8A1B7622-4AB7-4E2F-9E1D-7002A1C2D00A}" srcOrd="1" destOrd="0" presId="urn:microsoft.com/office/officeart/2005/8/layout/hProcess9"/>
    <dgm:cxn modelId="{8D98EBC7-96FC-4B0C-8D1E-98ADB3CE4B50}" type="presParOf" srcId="{07D7E8F9-F340-433D-8D66-9A9F5A4C4FD5}" destId="{18E5FEBD-1E5F-47E3-B29C-BB41EB6512F7}" srcOrd="2" destOrd="0" presId="urn:microsoft.com/office/officeart/2005/8/layout/hProcess9"/>
    <dgm:cxn modelId="{53122B0A-35A6-43FB-99FD-8100546C7E47}" type="presParOf" srcId="{07D7E8F9-F340-433D-8D66-9A9F5A4C4FD5}" destId="{C10D75BB-C6B3-4C45-BBA6-05BFE60386AD}" srcOrd="3" destOrd="0" presId="urn:microsoft.com/office/officeart/2005/8/layout/hProcess9"/>
    <dgm:cxn modelId="{5184C6CC-627F-4AB7-B2D0-EFCD4A9D9E6A}" type="presParOf" srcId="{07D7E8F9-F340-433D-8D66-9A9F5A4C4FD5}" destId="{6720F42C-5221-4737-8692-9550AF75C3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1C7FE-754F-4725-AF6F-75F97C62396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E0B6EB-62BC-4940-8988-7C210654E416}">
      <dgm:prSet/>
      <dgm:spPr/>
      <dgm:t>
        <a:bodyPr/>
        <a:lstStyle/>
        <a:p>
          <a:pPr rtl="0"/>
          <a:r>
            <a:rPr lang="ru-RU" b="1" dirty="0" smtClean="0">
              <a:latin typeface="Georgia" panose="02040502050405020303" pitchFamily="18" charset="0"/>
            </a:rPr>
            <a:t>ГЭСН</a:t>
          </a:r>
          <a:r>
            <a:rPr lang="ru-RU" dirty="0" smtClean="0">
              <a:latin typeface="Georgia" panose="02040502050405020303" pitchFamily="18" charset="0"/>
            </a:rPr>
            <a:t> на строительные и специальные строительные работы</a:t>
          </a:r>
          <a:endParaRPr lang="ru-RU" dirty="0">
            <a:latin typeface="Georgia" panose="02040502050405020303" pitchFamily="18" charset="0"/>
          </a:endParaRPr>
        </a:p>
      </dgm:t>
    </dgm:pt>
    <dgm:pt modelId="{5452B17B-6B2E-45DA-BC2E-A1B72999B730}" type="parTrans" cxnId="{B081E62C-F7E3-4611-83DE-7BD124224FB8}">
      <dgm:prSet/>
      <dgm:spPr/>
      <dgm:t>
        <a:bodyPr/>
        <a:lstStyle/>
        <a:p>
          <a:endParaRPr lang="ru-RU"/>
        </a:p>
      </dgm:t>
    </dgm:pt>
    <dgm:pt modelId="{15D731B3-BE03-43C6-AF0A-3766C7903318}" type="sibTrans" cxnId="{B081E62C-F7E3-4611-83DE-7BD124224FB8}">
      <dgm:prSet/>
      <dgm:spPr/>
      <dgm:t>
        <a:bodyPr/>
        <a:lstStyle/>
        <a:p>
          <a:endParaRPr lang="ru-RU"/>
        </a:p>
      </dgm:t>
    </dgm:pt>
    <dgm:pt modelId="{3DECD4AF-8FEC-401C-A8F4-C35680C09782}">
      <dgm:prSet/>
      <dgm:spPr/>
      <dgm:t>
        <a:bodyPr/>
        <a:lstStyle/>
        <a:p>
          <a:pPr rtl="0"/>
          <a:r>
            <a:rPr lang="ru-RU" b="1" dirty="0" err="1" smtClean="0">
              <a:latin typeface="Georgia" panose="02040502050405020303" pitchFamily="18" charset="0"/>
            </a:rPr>
            <a:t>ГЭСНр</a:t>
          </a:r>
          <a:r>
            <a:rPr lang="ru-RU" dirty="0" smtClean="0">
              <a:latin typeface="Georgia" panose="02040502050405020303" pitchFamily="18" charset="0"/>
            </a:rPr>
            <a:t> на ремонтно-строительные работы</a:t>
          </a:r>
          <a:endParaRPr lang="ru-RU" dirty="0">
            <a:latin typeface="Georgia" panose="02040502050405020303" pitchFamily="18" charset="0"/>
          </a:endParaRPr>
        </a:p>
      </dgm:t>
    </dgm:pt>
    <dgm:pt modelId="{3BB06E0D-7506-473B-BA98-FD0BFAAB329B}" type="parTrans" cxnId="{5C499857-EAFA-450E-8241-D98262D6F345}">
      <dgm:prSet/>
      <dgm:spPr/>
      <dgm:t>
        <a:bodyPr/>
        <a:lstStyle/>
        <a:p>
          <a:endParaRPr lang="ru-RU"/>
        </a:p>
      </dgm:t>
    </dgm:pt>
    <dgm:pt modelId="{1BAB9A41-186E-4E1B-A4C1-5B20BEB32A83}" type="sibTrans" cxnId="{5C499857-EAFA-450E-8241-D98262D6F345}">
      <dgm:prSet/>
      <dgm:spPr/>
      <dgm:t>
        <a:bodyPr/>
        <a:lstStyle/>
        <a:p>
          <a:endParaRPr lang="ru-RU"/>
        </a:p>
      </dgm:t>
    </dgm:pt>
    <dgm:pt modelId="{671BA87C-1576-40A0-A7FA-044C3E7C4A91}">
      <dgm:prSet/>
      <dgm:spPr/>
      <dgm:t>
        <a:bodyPr/>
        <a:lstStyle/>
        <a:p>
          <a:pPr rtl="0"/>
          <a:r>
            <a:rPr lang="ru-RU" b="1" dirty="0" err="1" smtClean="0">
              <a:latin typeface="Georgia" panose="02040502050405020303" pitchFamily="18" charset="0"/>
            </a:rPr>
            <a:t>ГЭСНп</a:t>
          </a:r>
          <a:r>
            <a:rPr lang="ru-RU" dirty="0" smtClean="0">
              <a:latin typeface="Georgia" panose="02040502050405020303" pitchFamily="18" charset="0"/>
            </a:rPr>
            <a:t> на пусконаладочные работы.</a:t>
          </a:r>
          <a:endParaRPr lang="ru-RU" dirty="0">
            <a:latin typeface="Georgia" panose="02040502050405020303" pitchFamily="18" charset="0"/>
          </a:endParaRPr>
        </a:p>
      </dgm:t>
    </dgm:pt>
    <dgm:pt modelId="{5E21CD63-E5DA-468A-93E0-2AD7BA5BCE5B}" type="parTrans" cxnId="{824F7FB8-8A42-4B7D-B92D-D601F2394B89}">
      <dgm:prSet/>
      <dgm:spPr/>
      <dgm:t>
        <a:bodyPr/>
        <a:lstStyle/>
        <a:p>
          <a:endParaRPr lang="ru-RU"/>
        </a:p>
      </dgm:t>
    </dgm:pt>
    <dgm:pt modelId="{77914068-4ACF-4A46-8BCC-4CCDABD43CB8}" type="sibTrans" cxnId="{824F7FB8-8A42-4B7D-B92D-D601F2394B89}">
      <dgm:prSet/>
      <dgm:spPr/>
      <dgm:t>
        <a:bodyPr/>
        <a:lstStyle/>
        <a:p>
          <a:endParaRPr lang="ru-RU"/>
        </a:p>
      </dgm:t>
    </dgm:pt>
    <dgm:pt modelId="{CDF24704-07CD-4655-9CA2-81E9F8540F84}">
      <dgm:prSet/>
      <dgm:spPr/>
      <dgm:t>
        <a:bodyPr/>
        <a:lstStyle/>
        <a:p>
          <a:pPr rtl="0"/>
          <a:r>
            <a:rPr lang="ru-RU" b="1" dirty="0" err="1" smtClean="0">
              <a:latin typeface="Georgia" panose="02040502050405020303" pitchFamily="18" charset="0"/>
            </a:rPr>
            <a:t>ГЭСНм</a:t>
          </a:r>
          <a:r>
            <a:rPr lang="ru-RU" dirty="0" smtClean="0">
              <a:latin typeface="Georgia" panose="02040502050405020303" pitchFamily="18" charset="0"/>
            </a:rPr>
            <a:t> на монтаж оборудования</a:t>
          </a:r>
          <a:endParaRPr lang="ru-RU" dirty="0">
            <a:latin typeface="Georgia" panose="02040502050405020303" pitchFamily="18" charset="0"/>
          </a:endParaRPr>
        </a:p>
      </dgm:t>
    </dgm:pt>
    <dgm:pt modelId="{93C8E00B-CE8B-492C-B6D5-9A620D1F948D}" type="sibTrans" cxnId="{7B164D45-F892-4E1B-992D-3D71263D8EFD}">
      <dgm:prSet/>
      <dgm:spPr/>
      <dgm:t>
        <a:bodyPr/>
        <a:lstStyle/>
        <a:p>
          <a:endParaRPr lang="ru-RU"/>
        </a:p>
      </dgm:t>
    </dgm:pt>
    <dgm:pt modelId="{D9B59940-59C2-4EC3-BEF4-03CC1DA64E64}" type="parTrans" cxnId="{7B164D45-F892-4E1B-992D-3D71263D8EFD}">
      <dgm:prSet/>
      <dgm:spPr/>
      <dgm:t>
        <a:bodyPr/>
        <a:lstStyle/>
        <a:p>
          <a:endParaRPr lang="ru-RU"/>
        </a:p>
      </dgm:t>
    </dgm:pt>
    <dgm:pt modelId="{F536D250-108B-4673-B625-A9628C1D88D2}" type="pres">
      <dgm:prSet presAssocID="{11F1C7FE-754F-4725-AF6F-75F97C6239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4DEFAFD-EA86-4BDE-BE59-BF909BBEB8C0}" type="pres">
      <dgm:prSet presAssocID="{11F1C7FE-754F-4725-AF6F-75F97C623960}" presName="pyramid" presStyleLbl="node1" presStyleIdx="0" presStyleCnt="1"/>
      <dgm:spPr/>
    </dgm:pt>
    <dgm:pt modelId="{BB9EBE71-F63D-4EE7-B9FE-77B1C688F736}" type="pres">
      <dgm:prSet presAssocID="{11F1C7FE-754F-4725-AF6F-75F97C623960}" presName="theList" presStyleCnt="0"/>
      <dgm:spPr/>
    </dgm:pt>
    <dgm:pt modelId="{E7079C8F-9CEC-404B-BCAE-0C280A00FF3C}" type="pres">
      <dgm:prSet presAssocID="{D9E0B6EB-62BC-4940-8988-7C210654E41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C7D1A-6313-41B6-8E7A-81C26E24BFF4}" type="pres">
      <dgm:prSet presAssocID="{D9E0B6EB-62BC-4940-8988-7C210654E416}" presName="aSpace" presStyleCnt="0"/>
      <dgm:spPr/>
    </dgm:pt>
    <dgm:pt modelId="{7494187E-6B94-401A-997E-3EDAE6F82B32}" type="pres">
      <dgm:prSet presAssocID="{3DECD4AF-8FEC-401C-A8F4-C35680C0978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B0ADE-CB6D-4B19-9184-6F8D1F22B26F}" type="pres">
      <dgm:prSet presAssocID="{3DECD4AF-8FEC-401C-A8F4-C35680C09782}" presName="aSpace" presStyleCnt="0"/>
      <dgm:spPr/>
    </dgm:pt>
    <dgm:pt modelId="{10259D20-8132-4B12-BB5F-686A39749C3B}" type="pres">
      <dgm:prSet presAssocID="{CDF24704-07CD-4655-9CA2-81E9F8540F8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11DA0-AD37-4E25-AF35-1756D1CAFD51}" type="pres">
      <dgm:prSet presAssocID="{CDF24704-07CD-4655-9CA2-81E9F8540F84}" presName="aSpace" presStyleCnt="0"/>
      <dgm:spPr/>
    </dgm:pt>
    <dgm:pt modelId="{DF9C9D2C-B19C-4503-8C0A-4D852CCD147D}" type="pres">
      <dgm:prSet presAssocID="{671BA87C-1576-40A0-A7FA-044C3E7C4A9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1A4A-03CC-4810-AA92-EC69D128BEDC}" type="pres">
      <dgm:prSet presAssocID="{671BA87C-1576-40A0-A7FA-044C3E7C4A91}" presName="aSpace" presStyleCnt="0"/>
      <dgm:spPr/>
    </dgm:pt>
  </dgm:ptLst>
  <dgm:cxnLst>
    <dgm:cxn modelId="{B1231750-D831-4A42-B98E-D462117A800C}" type="presOf" srcId="{D9E0B6EB-62BC-4940-8988-7C210654E416}" destId="{E7079C8F-9CEC-404B-BCAE-0C280A00FF3C}" srcOrd="0" destOrd="0" presId="urn:microsoft.com/office/officeart/2005/8/layout/pyramid2"/>
    <dgm:cxn modelId="{7B164D45-F892-4E1B-992D-3D71263D8EFD}" srcId="{11F1C7FE-754F-4725-AF6F-75F97C623960}" destId="{CDF24704-07CD-4655-9CA2-81E9F8540F84}" srcOrd="2" destOrd="0" parTransId="{D9B59940-59C2-4EC3-BEF4-03CC1DA64E64}" sibTransId="{93C8E00B-CE8B-492C-B6D5-9A620D1F948D}"/>
    <dgm:cxn modelId="{AFA07CF9-1D3D-4B07-A46E-D8296DAB9690}" type="presOf" srcId="{671BA87C-1576-40A0-A7FA-044C3E7C4A91}" destId="{DF9C9D2C-B19C-4503-8C0A-4D852CCD147D}" srcOrd="0" destOrd="0" presId="urn:microsoft.com/office/officeart/2005/8/layout/pyramid2"/>
    <dgm:cxn modelId="{A4921DA1-1259-4019-A36E-621E73CCD707}" type="presOf" srcId="{CDF24704-07CD-4655-9CA2-81E9F8540F84}" destId="{10259D20-8132-4B12-BB5F-686A39749C3B}" srcOrd="0" destOrd="0" presId="urn:microsoft.com/office/officeart/2005/8/layout/pyramid2"/>
    <dgm:cxn modelId="{824F7FB8-8A42-4B7D-B92D-D601F2394B89}" srcId="{11F1C7FE-754F-4725-AF6F-75F97C623960}" destId="{671BA87C-1576-40A0-A7FA-044C3E7C4A91}" srcOrd="3" destOrd="0" parTransId="{5E21CD63-E5DA-468A-93E0-2AD7BA5BCE5B}" sibTransId="{77914068-4ACF-4A46-8BCC-4CCDABD43CB8}"/>
    <dgm:cxn modelId="{5FFB4228-BA41-40CC-8DCB-18F1F7CB1749}" type="presOf" srcId="{3DECD4AF-8FEC-401C-A8F4-C35680C09782}" destId="{7494187E-6B94-401A-997E-3EDAE6F82B32}" srcOrd="0" destOrd="0" presId="urn:microsoft.com/office/officeart/2005/8/layout/pyramid2"/>
    <dgm:cxn modelId="{B081E62C-F7E3-4611-83DE-7BD124224FB8}" srcId="{11F1C7FE-754F-4725-AF6F-75F97C623960}" destId="{D9E0B6EB-62BC-4940-8988-7C210654E416}" srcOrd="0" destOrd="0" parTransId="{5452B17B-6B2E-45DA-BC2E-A1B72999B730}" sibTransId="{15D731B3-BE03-43C6-AF0A-3766C7903318}"/>
    <dgm:cxn modelId="{5C499857-EAFA-450E-8241-D98262D6F345}" srcId="{11F1C7FE-754F-4725-AF6F-75F97C623960}" destId="{3DECD4AF-8FEC-401C-A8F4-C35680C09782}" srcOrd="1" destOrd="0" parTransId="{3BB06E0D-7506-473B-BA98-FD0BFAAB329B}" sibTransId="{1BAB9A41-186E-4E1B-A4C1-5B20BEB32A83}"/>
    <dgm:cxn modelId="{17D81C30-0EEA-47C5-829E-ACDE8938CA39}" type="presOf" srcId="{11F1C7FE-754F-4725-AF6F-75F97C623960}" destId="{F536D250-108B-4673-B625-A9628C1D88D2}" srcOrd="0" destOrd="0" presId="urn:microsoft.com/office/officeart/2005/8/layout/pyramid2"/>
    <dgm:cxn modelId="{7227849C-1287-40B5-9426-0C23DC601A49}" type="presParOf" srcId="{F536D250-108B-4673-B625-A9628C1D88D2}" destId="{B4DEFAFD-EA86-4BDE-BE59-BF909BBEB8C0}" srcOrd="0" destOrd="0" presId="urn:microsoft.com/office/officeart/2005/8/layout/pyramid2"/>
    <dgm:cxn modelId="{818F0DEF-793F-4FBB-A128-D2F7CCD32661}" type="presParOf" srcId="{F536D250-108B-4673-B625-A9628C1D88D2}" destId="{BB9EBE71-F63D-4EE7-B9FE-77B1C688F736}" srcOrd="1" destOrd="0" presId="urn:microsoft.com/office/officeart/2005/8/layout/pyramid2"/>
    <dgm:cxn modelId="{7D4FAD70-39C7-4AC1-B4BE-8E221F2AF89B}" type="presParOf" srcId="{BB9EBE71-F63D-4EE7-B9FE-77B1C688F736}" destId="{E7079C8F-9CEC-404B-BCAE-0C280A00FF3C}" srcOrd="0" destOrd="0" presId="urn:microsoft.com/office/officeart/2005/8/layout/pyramid2"/>
    <dgm:cxn modelId="{0883856B-9039-450B-90B4-07852263CB9C}" type="presParOf" srcId="{BB9EBE71-F63D-4EE7-B9FE-77B1C688F736}" destId="{343C7D1A-6313-41B6-8E7A-81C26E24BFF4}" srcOrd="1" destOrd="0" presId="urn:microsoft.com/office/officeart/2005/8/layout/pyramid2"/>
    <dgm:cxn modelId="{DD2E7E63-497C-46ED-B321-88CC777D5524}" type="presParOf" srcId="{BB9EBE71-F63D-4EE7-B9FE-77B1C688F736}" destId="{7494187E-6B94-401A-997E-3EDAE6F82B32}" srcOrd="2" destOrd="0" presId="urn:microsoft.com/office/officeart/2005/8/layout/pyramid2"/>
    <dgm:cxn modelId="{80AFE7A5-9FF8-491B-9F15-C5F0C863A79E}" type="presParOf" srcId="{BB9EBE71-F63D-4EE7-B9FE-77B1C688F736}" destId="{913B0ADE-CB6D-4B19-9184-6F8D1F22B26F}" srcOrd="3" destOrd="0" presId="urn:microsoft.com/office/officeart/2005/8/layout/pyramid2"/>
    <dgm:cxn modelId="{381B7555-C9F1-4DA9-B787-689FFB30BAE5}" type="presParOf" srcId="{BB9EBE71-F63D-4EE7-B9FE-77B1C688F736}" destId="{10259D20-8132-4B12-BB5F-686A39749C3B}" srcOrd="4" destOrd="0" presId="urn:microsoft.com/office/officeart/2005/8/layout/pyramid2"/>
    <dgm:cxn modelId="{01F1BE46-2987-4258-8A22-2D1F021BD30A}" type="presParOf" srcId="{BB9EBE71-F63D-4EE7-B9FE-77B1C688F736}" destId="{9CA11DA0-AD37-4E25-AF35-1756D1CAFD51}" srcOrd="5" destOrd="0" presId="urn:microsoft.com/office/officeart/2005/8/layout/pyramid2"/>
    <dgm:cxn modelId="{5AE0724F-B8DB-4499-A8A8-C000D6BADB06}" type="presParOf" srcId="{BB9EBE71-F63D-4EE7-B9FE-77B1C688F736}" destId="{DF9C9D2C-B19C-4503-8C0A-4D852CCD147D}" srcOrd="6" destOrd="0" presId="urn:microsoft.com/office/officeart/2005/8/layout/pyramid2"/>
    <dgm:cxn modelId="{54C2EE75-42A4-4C6D-8386-CFC3EAF49D63}" type="presParOf" srcId="{BB9EBE71-F63D-4EE7-B9FE-77B1C688F736}" destId="{2DD41A4A-03CC-4810-AA92-EC69D128BED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DEFC1-F262-4989-8DA3-01A56D27ABF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7287FA-CB15-4ED9-B1A1-FF9444E1AF9B}">
      <dgm:prSet/>
      <dgm:spPr/>
      <dgm:t>
        <a:bodyPr/>
        <a:lstStyle/>
        <a:p>
          <a:pPr rtl="0"/>
          <a:r>
            <a:rPr lang="ru-RU" b="1" i="1" dirty="0" smtClean="0"/>
            <a:t>СМЕТНЫЕ НОРМЫ УЧИТЫВАЮТ:</a:t>
          </a:r>
          <a:endParaRPr lang="ru-RU" dirty="0"/>
        </a:p>
      </dgm:t>
    </dgm:pt>
    <dgm:pt modelId="{628654AC-689C-4330-8079-29872A94BBD2}" type="parTrans" cxnId="{FE9305A1-1EDA-4D94-A158-8BB6019D75F5}">
      <dgm:prSet/>
      <dgm:spPr/>
      <dgm:t>
        <a:bodyPr/>
        <a:lstStyle/>
        <a:p>
          <a:endParaRPr lang="ru-RU"/>
        </a:p>
      </dgm:t>
    </dgm:pt>
    <dgm:pt modelId="{5242BCEB-C0E7-40E3-B2E5-6CF9F621F72E}" type="sibTrans" cxnId="{FE9305A1-1EDA-4D94-A158-8BB6019D75F5}">
      <dgm:prSet/>
      <dgm:spPr/>
      <dgm:t>
        <a:bodyPr/>
        <a:lstStyle/>
        <a:p>
          <a:endParaRPr lang="ru-RU"/>
        </a:p>
      </dgm:t>
    </dgm:pt>
    <dgm:pt modelId="{93B1463B-19CA-4BFD-A11B-AC9B93140E41}">
      <dgm:prSet/>
      <dgm:spPr/>
      <dgm:t>
        <a:bodyPr/>
        <a:lstStyle/>
        <a:p>
          <a:pPr rtl="0"/>
          <a:r>
            <a:rPr lang="ru-RU" dirty="0" smtClean="0"/>
            <a:t>оптимальные технологические и организационные схемы производства работ</a:t>
          </a:r>
          <a:endParaRPr lang="ru-RU" dirty="0"/>
        </a:p>
      </dgm:t>
    </dgm:pt>
    <dgm:pt modelId="{3EAD188E-D4B7-41CA-AEC2-05C23CCAC2EE}" type="parTrans" cxnId="{596A7BB2-A340-43D3-A48A-0200480EA11A}">
      <dgm:prSet/>
      <dgm:spPr/>
      <dgm:t>
        <a:bodyPr/>
        <a:lstStyle/>
        <a:p>
          <a:endParaRPr lang="ru-RU"/>
        </a:p>
      </dgm:t>
    </dgm:pt>
    <dgm:pt modelId="{1D2D0853-3DAC-43A9-91AF-E8398763885E}" type="sibTrans" cxnId="{596A7BB2-A340-43D3-A48A-0200480EA11A}">
      <dgm:prSet/>
      <dgm:spPr/>
      <dgm:t>
        <a:bodyPr/>
        <a:lstStyle/>
        <a:p>
          <a:endParaRPr lang="ru-RU"/>
        </a:p>
      </dgm:t>
    </dgm:pt>
    <dgm:pt modelId="{D52F55BE-C71B-4A8F-8E07-2B7EA7378508}">
      <dgm:prSet/>
      <dgm:spPr/>
      <dgm:t>
        <a:bodyPr/>
        <a:lstStyle/>
        <a:p>
          <a:pPr rtl="0"/>
          <a:r>
            <a:rPr lang="ru-RU" dirty="0" smtClean="0"/>
            <a:t>оптимальные набор (перечень) машин, механизмов и материальных ресурсов при рациональной организации труда и производства</a:t>
          </a:r>
          <a:endParaRPr lang="ru-RU" dirty="0"/>
        </a:p>
      </dgm:t>
    </dgm:pt>
    <dgm:pt modelId="{8BF616C9-8061-4C6A-A1D8-1835364A3ABB}" type="parTrans" cxnId="{3ACF4E10-4B4A-40A9-8B54-BFA84270E175}">
      <dgm:prSet/>
      <dgm:spPr/>
      <dgm:t>
        <a:bodyPr/>
        <a:lstStyle/>
        <a:p>
          <a:endParaRPr lang="ru-RU"/>
        </a:p>
      </dgm:t>
    </dgm:pt>
    <dgm:pt modelId="{A364138C-DDB6-4C2D-A18D-7CCC7324C380}" type="sibTrans" cxnId="{3ACF4E10-4B4A-40A9-8B54-BFA84270E175}">
      <dgm:prSet/>
      <dgm:spPr/>
      <dgm:t>
        <a:bodyPr/>
        <a:lstStyle/>
        <a:p>
          <a:endParaRPr lang="ru-RU"/>
        </a:p>
      </dgm:t>
    </dgm:pt>
    <dgm:pt modelId="{4DBED39A-F441-43F8-B217-8AB113A6CA11}">
      <dgm:prSet/>
      <dgm:spPr/>
      <dgm:t>
        <a:bodyPr/>
        <a:lstStyle/>
        <a:p>
          <a:pPr rtl="0"/>
          <a:r>
            <a:rPr lang="ru-RU" dirty="0" smtClean="0"/>
            <a:t>современный уровень развития техники и технологии</a:t>
          </a:r>
          <a:endParaRPr lang="ru-RU" dirty="0"/>
        </a:p>
      </dgm:t>
    </dgm:pt>
    <dgm:pt modelId="{AE9164BA-94E7-4B7D-AC7C-6FDB2D0FEB94}" type="parTrans" cxnId="{8156A90F-DF4F-4EAE-8F5F-4B2FE08A42C2}">
      <dgm:prSet/>
      <dgm:spPr/>
      <dgm:t>
        <a:bodyPr/>
        <a:lstStyle/>
        <a:p>
          <a:endParaRPr lang="ru-RU"/>
        </a:p>
      </dgm:t>
    </dgm:pt>
    <dgm:pt modelId="{34175648-07E3-4C38-8058-6FBF19A50AD1}" type="sibTrans" cxnId="{8156A90F-DF4F-4EAE-8F5F-4B2FE08A42C2}">
      <dgm:prSet/>
      <dgm:spPr/>
      <dgm:t>
        <a:bodyPr/>
        <a:lstStyle/>
        <a:p>
          <a:endParaRPr lang="ru-RU"/>
        </a:p>
      </dgm:t>
    </dgm:pt>
    <dgm:pt modelId="{A0E87885-2B57-45D4-8F78-1D008D1ABF80}">
      <dgm:prSet/>
      <dgm:spPr/>
      <dgm:t>
        <a:bodyPr/>
        <a:lstStyle/>
        <a:p>
          <a:pPr rtl="0"/>
          <a:r>
            <a:rPr lang="ru-RU" smtClean="0"/>
            <a:t>выполнение </a:t>
          </a:r>
          <a:r>
            <a:rPr lang="ru-RU" dirty="0" smtClean="0"/>
            <a:t>требований безопасности в нормальных (стандартных) условиях</a:t>
          </a:r>
          <a:endParaRPr lang="ru-RU" dirty="0"/>
        </a:p>
      </dgm:t>
    </dgm:pt>
    <dgm:pt modelId="{B5C60B9B-7674-4444-9A80-3113550D734C}" type="parTrans" cxnId="{F8A609E1-2D5D-479B-B100-7E3F75D537F8}">
      <dgm:prSet/>
      <dgm:spPr/>
      <dgm:t>
        <a:bodyPr/>
        <a:lstStyle/>
        <a:p>
          <a:endParaRPr lang="ru-RU"/>
        </a:p>
      </dgm:t>
    </dgm:pt>
    <dgm:pt modelId="{A929AC11-8294-4E53-BCE0-1CB0676D3236}" type="sibTrans" cxnId="{F8A609E1-2D5D-479B-B100-7E3F75D537F8}">
      <dgm:prSet/>
      <dgm:spPr/>
      <dgm:t>
        <a:bodyPr/>
        <a:lstStyle/>
        <a:p>
          <a:endParaRPr lang="ru-RU"/>
        </a:p>
      </dgm:t>
    </dgm:pt>
    <dgm:pt modelId="{546D0FAB-1B55-4359-8EA2-96B7DBFBE9A9}">
      <dgm:prSet/>
      <dgm:spPr/>
      <dgm:t>
        <a:bodyPr/>
        <a:lstStyle/>
        <a:p>
          <a:pPr rtl="0"/>
          <a:r>
            <a:rPr lang="ru-RU" dirty="0" smtClean="0"/>
            <a:t>не осложнены внешними факторами.</a:t>
          </a:r>
          <a:endParaRPr lang="ru-RU" dirty="0"/>
        </a:p>
      </dgm:t>
    </dgm:pt>
    <dgm:pt modelId="{8E04C7C5-03C5-4E6A-8582-7D61B9EE12E5}" type="parTrans" cxnId="{3E3B61BD-DECD-4E84-9579-F4D7614CE5F7}">
      <dgm:prSet/>
      <dgm:spPr/>
      <dgm:t>
        <a:bodyPr/>
        <a:lstStyle/>
        <a:p>
          <a:endParaRPr lang="ru-RU"/>
        </a:p>
      </dgm:t>
    </dgm:pt>
    <dgm:pt modelId="{5EC1FC2E-ECF8-4A58-A557-3D0868BA43ED}" type="sibTrans" cxnId="{3E3B61BD-DECD-4E84-9579-F4D7614CE5F7}">
      <dgm:prSet/>
      <dgm:spPr/>
      <dgm:t>
        <a:bodyPr/>
        <a:lstStyle/>
        <a:p>
          <a:endParaRPr lang="ru-RU"/>
        </a:p>
      </dgm:t>
    </dgm:pt>
    <dgm:pt modelId="{305C1CBC-3852-4351-BE51-38EA88757C92}" type="pres">
      <dgm:prSet presAssocID="{99EDEFC1-F262-4989-8DA3-01A56D27AB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7C351-05D0-4CCB-B743-C29599F850B6}" type="pres">
      <dgm:prSet presAssocID="{157287FA-CB15-4ED9-B1A1-FF9444E1AF9B}" presName="centerShape" presStyleLbl="node0" presStyleIdx="0" presStyleCnt="1" custLinFactNeighborX="-340" custLinFactNeighborY="1871"/>
      <dgm:spPr/>
      <dgm:t>
        <a:bodyPr/>
        <a:lstStyle/>
        <a:p>
          <a:endParaRPr lang="ru-RU"/>
        </a:p>
      </dgm:t>
    </dgm:pt>
    <dgm:pt modelId="{89E5A744-6962-4FF6-A263-C821A6E6B424}" type="pres">
      <dgm:prSet presAssocID="{3EAD188E-D4B7-41CA-AEC2-05C23CCAC2EE}" presName="parTrans" presStyleLbl="sibTrans2D1" presStyleIdx="0" presStyleCnt="5"/>
      <dgm:spPr/>
      <dgm:t>
        <a:bodyPr/>
        <a:lstStyle/>
        <a:p>
          <a:endParaRPr lang="ru-RU"/>
        </a:p>
      </dgm:t>
    </dgm:pt>
    <dgm:pt modelId="{815BA7A3-0731-440D-955A-12CFA8F73DA8}" type="pres">
      <dgm:prSet presAssocID="{3EAD188E-D4B7-41CA-AEC2-05C23CCAC2E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43B1CD4-0617-4A50-AD2F-4DCDF31AF302}" type="pres">
      <dgm:prSet presAssocID="{93B1463B-19CA-4BFD-A11B-AC9B93140E41}" presName="node" presStyleLbl="node1" presStyleIdx="0" presStyleCnt="5" custScaleX="137791" custScaleY="128056" custRadScaleRad="91096" custRadScaleInc="-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3ED04-D37C-4825-90E5-AE9BE0960246}" type="pres">
      <dgm:prSet presAssocID="{8BF616C9-8061-4C6A-A1D8-1835364A3AB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6B133B2C-6941-4D68-A163-7D0A98DB8403}" type="pres">
      <dgm:prSet presAssocID="{8BF616C9-8061-4C6A-A1D8-1835364A3AB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039207E-916A-4945-AF82-3693ACA47537}" type="pres">
      <dgm:prSet presAssocID="{D52F55BE-C71B-4A8F-8E07-2B7EA7378508}" presName="node" presStyleLbl="node1" presStyleIdx="1" presStyleCnt="5" custScaleX="143495" custScaleY="137090" custRadScaleRad="113041" custRadScaleInc="6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3E115-4963-4090-8417-A2B34035BF8C}" type="pres">
      <dgm:prSet presAssocID="{AE9164BA-94E7-4B7D-AC7C-6FDB2D0FEB9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6BA7B25-EAF1-43AF-9F8E-0B6F924D40EA}" type="pres">
      <dgm:prSet presAssocID="{AE9164BA-94E7-4B7D-AC7C-6FDB2D0FEB9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1FCACBD-C41C-4484-BBC0-E9B6E620E7A4}" type="pres">
      <dgm:prSet presAssocID="{4DBED39A-F441-43F8-B217-8AB113A6CA11}" presName="node" presStyleLbl="node1" presStyleIdx="2" presStyleCnt="5" custScaleX="138823" custScaleY="122650" custRadScaleRad="109355" custRadScaleInc="-2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FBD80-DBBB-4FF1-B25D-0D963C534021}" type="pres">
      <dgm:prSet presAssocID="{B5C60B9B-7674-4444-9A80-3113550D734C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8FCE050-A035-4A31-A073-6D17B46CB771}" type="pres">
      <dgm:prSet presAssocID="{B5C60B9B-7674-4444-9A80-3113550D734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D08A14D-E2B7-4B2A-BFBD-127C6CE90703}" type="pres">
      <dgm:prSet presAssocID="{A0E87885-2B57-45D4-8F78-1D008D1ABF80}" presName="node" presStyleLbl="node1" presStyleIdx="3" presStyleCnt="5" custScaleX="138235" custScaleY="120349" custRadScaleRad="107194" custRadScaleInc="26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7508-BE51-4AC1-B4B4-0AE7FB4CBE0B}" type="pres">
      <dgm:prSet presAssocID="{8E04C7C5-03C5-4E6A-8582-7D61B9EE12E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72A18ACE-706A-4F17-B045-03AB19DB29C0}" type="pres">
      <dgm:prSet presAssocID="{8E04C7C5-03C5-4E6A-8582-7D61B9EE12E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151D41E-09A7-4A06-9399-6CC916227C0F}" type="pres">
      <dgm:prSet presAssocID="{546D0FAB-1B55-4359-8EA2-96B7DBFBE9A9}" presName="node" presStyleLbl="node1" presStyleIdx="4" presStyleCnt="5" custScaleX="134149" custScaleY="122851" custRadScaleRad="117528" custRadScaleInc="-6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410108-B3A7-42AA-A228-F7A0C149D7AB}" type="presOf" srcId="{AE9164BA-94E7-4B7D-AC7C-6FDB2D0FEB94}" destId="{AB33E115-4963-4090-8417-A2B34035BF8C}" srcOrd="0" destOrd="0" presId="urn:microsoft.com/office/officeart/2005/8/layout/radial5"/>
    <dgm:cxn modelId="{F8A609E1-2D5D-479B-B100-7E3F75D537F8}" srcId="{157287FA-CB15-4ED9-B1A1-FF9444E1AF9B}" destId="{A0E87885-2B57-45D4-8F78-1D008D1ABF80}" srcOrd="3" destOrd="0" parTransId="{B5C60B9B-7674-4444-9A80-3113550D734C}" sibTransId="{A929AC11-8294-4E53-BCE0-1CB0676D3236}"/>
    <dgm:cxn modelId="{D2D8F81C-AEEB-4DBB-835B-5E1860724746}" type="presOf" srcId="{8BF616C9-8061-4C6A-A1D8-1835364A3ABB}" destId="{09B3ED04-D37C-4825-90E5-AE9BE0960246}" srcOrd="0" destOrd="0" presId="urn:microsoft.com/office/officeart/2005/8/layout/radial5"/>
    <dgm:cxn modelId="{6990A5AA-2EF9-4B3C-AD36-9154EE9EA40B}" type="presOf" srcId="{8E04C7C5-03C5-4E6A-8582-7D61B9EE12E5}" destId="{72A18ACE-706A-4F17-B045-03AB19DB29C0}" srcOrd="1" destOrd="0" presId="urn:microsoft.com/office/officeart/2005/8/layout/radial5"/>
    <dgm:cxn modelId="{3ACF4E10-4B4A-40A9-8B54-BFA84270E175}" srcId="{157287FA-CB15-4ED9-B1A1-FF9444E1AF9B}" destId="{D52F55BE-C71B-4A8F-8E07-2B7EA7378508}" srcOrd="1" destOrd="0" parTransId="{8BF616C9-8061-4C6A-A1D8-1835364A3ABB}" sibTransId="{A364138C-DDB6-4C2D-A18D-7CCC7324C380}"/>
    <dgm:cxn modelId="{7332A6A0-5BE0-479D-AC1F-FDD84E1BACB8}" type="presOf" srcId="{3EAD188E-D4B7-41CA-AEC2-05C23CCAC2EE}" destId="{815BA7A3-0731-440D-955A-12CFA8F73DA8}" srcOrd="1" destOrd="0" presId="urn:microsoft.com/office/officeart/2005/8/layout/radial5"/>
    <dgm:cxn modelId="{0935B746-CAFB-4406-AEB7-FF435599215A}" type="presOf" srcId="{3EAD188E-D4B7-41CA-AEC2-05C23CCAC2EE}" destId="{89E5A744-6962-4FF6-A263-C821A6E6B424}" srcOrd="0" destOrd="0" presId="urn:microsoft.com/office/officeart/2005/8/layout/radial5"/>
    <dgm:cxn modelId="{74E79A1D-D139-4366-8F85-96C877E65AB9}" type="presOf" srcId="{4DBED39A-F441-43F8-B217-8AB113A6CA11}" destId="{B1FCACBD-C41C-4484-BBC0-E9B6E620E7A4}" srcOrd="0" destOrd="0" presId="urn:microsoft.com/office/officeart/2005/8/layout/radial5"/>
    <dgm:cxn modelId="{384B5EE2-246B-4313-A197-25F56D0B7EE8}" type="presOf" srcId="{8E04C7C5-03C5-4E6A-8582-7D61B9EE12E5}" destId="{054D7508-BE51-4AC1-B4B4-0AE7FB4CBE0B}" srcOrd="0" destOrd="0" presId="urn:microsoft.com/office/officeart/2005/8/layout/radial5"/>
    <dgm:cxn modelId="{844C944F-EC4D-4CCA-9E0E-74B5B91B9FBB}" type="presOf" srcId="{157287FA-CB15-4ED9-B1A1-FF9444E1AF9B}" destId="{0977C351-05D0-4CCB-B743-C29599F850B6}" srcOrd="0" destOrd="0" presId="urn:microsoft.com/office/officeart/2005/8/layout/radial5"/>
    <dgm:cxn modelId="{8156A90F-DF4F-4EAE-8F5F-4B2FE08A42C2}" srcId="{157287FA-CB15-4ED9-B1A1-FF9444E1AF9B}" destId="{4DBED39A-F441-43F8-B217-8AB113A6CA11}" srcOrd="2" destOrd="0" parTransId="{AE9164BA-94E7-4B7D-AC7C-6FDB2D0FEB94}" sibTransId="{34175648-07E3-4C38-8058-6FBF19A50AD1}"/>
    <dgm:cxn modelId="{BBD8988E-AF48-4826-A340-D8F03B8AB0B6}" type="presOf" srcId="{93B1463B-19CA-4BFD-A11B-AC9B93140E41}" destId="{143B1CD4-0617-4A50-AD2F-4DCDF31AF302}" srcOrd="0" destOrd="0" presId="urn:microsoft.com/office/officeart/2005/8/layout/radial5"/>
    <dgm:cxn modelId="{A059058E-59BE-47D8-ABC3-53334876BBB0}" type="presOf" srcId="{99EDEFC1-F262-4989-8DA3-01A56D27ABFB}" destId="{305C1CBC-3852-4351-BE51-38EA88757C92}" srcOrd="0" destOrd="0" presId="urn:microsoft.com/office/officeart/2005/8/layout/radial5"/>
    <dgm:cxn modelId="{5E6E697A-51EB-436E-B27E-FEBC610354F6}" type="presOf" srcId="{546D0FAB-1B55-4359-8EA2-96B7DBFBE9A9}" destId="{F151D41E-09A7-4A06-9399-6CC916227C0F}" srcOrd="0" destOrd="0" presId="urn:microsoft.com/office/officeart/2005/8/layout/radial5"/>
    <dgm:cxn modelId="{596A7BB2-A340-43D3-A48A-0200480EA11A}" srcId="{157287FA-CB15-4ED9-B1A1-FF9444E1AF9B}" destId="{93B1463B-19CA-4BFD-A11B-AC9B93140E41}" srcOrd="0" destOrd="0" parTransId="{3EAD188E-D4B7-41CA-AEC2-05C23CCAC2EE}" sibTransId="{1D2D0853-3DAC-43A9-91AF-E8398763885E}"/>
    <dgm:cxn modelId="{9BE63D57-3C9B-4935-AB80-716CDF22832C}" type="presOf" srcId="{AE9164BA-94E7-4B7D-AC7C-6FDB2D0FEB94}" destId="{96BA7B25-EAF1-43AF-9F8E-0B6F924D40EA}" srcOrd="1" destOrd="0" presId="urn:microsoft.com/office/officeart/2005/8/layout/radial5"/>
    <dgm:cxn modelId="{BAB2CB8E-EB03-402A-BDED-791F6F180979}" type="presOf" srcId="{8BF616C9-8061-4C6A-A1D8-1835364A3ABB}" destId="{6B133B2C-6941-4D68-A163-7D0A98DB8403}" srcOrd="1" destOrd="0" presId="urn:microsoft.com/office/officeart/2005/8/layout/radial5"/>
    <dgm:cxn modelId="{3E3B61BD-DECD-4E84-9579-F4D7614CE5F7}" srcId="{157287FA-CB15-4ED9-B1A1-FF9444E1AF9B}" destId="{546D0FAB-1B55-4359-8EA2-96B7DBFBE9A9}" srcOrd="4" destOrd="0" parTransId="{8E04C7C5-03C5-4E6A-8582-7D61B9EE12E5}" sibTransId="{5EC1FC2E-ECF8-4A58-A557-3D0868BA43ED}"/>
    <dgm:cxn modelId="{B1BFBA1C-F60D-4549-A60F-F0A3502F8EB7}" type="presOf" srcId="{A0E87885-2B57-45D4-8F78-1D008D1ABF80}" destId="{0D08A14D-E2B7-4B2A-BFBD-127C6CE90703}" srcOrd="0" destOrd="0" presId="urn:microsoft.com/office/officeart/2005/8/layout/radial5"/>
    <dgm:cxn modelId="{FCB34C9C-9595-4B89-98A8-DFFCAFA6FE60}" type="presOf" srcId="{D52F55BE-C71B-4A8F-8E07-2B7EA7378508}" destId="{1039207E-916A-4945-AF82-3693ACA47537}" srcOrd="0" destOrd="0" presId="urn:microsoft.com/office/officeart/2005/8/layout/radial5"/>
    <dgm:cxn modelId="{72D116C9-754A-421C-ACBD-9C1E396E4699}" type="presOf" srcId="{B5C60B9B-7674-4444-9A80-3113550D734C}" destId="{A8FCE050-A035-4A31-A073-6D17B46CB771}" srcOrd="1" destOrd="0" presId="urn:microsoft.com/office/officeart/2005/8/layout/radial5"/>
    <dgm:cxn modelId="{1E290D37-5239-4BFF-BC0A-E8F5C2937164}" type="presOf" srcId="{B5C60B9B-7674-4444-9A80-3113550D734C}" destId="{1B4FBD80-DBBB-4FF1-B25D-0D963C534021}" srcOrd="0" destOrd="0" presId="urn:microsoft.com/office/officeart/2005/8/layout/radial5"/>
    <dgm:cxn modelId="{FE9305A1-1EDA-4D94-A158-8BB6019D75F5}" srcId="{99EDEFC1-F262-4989-8DA3-01A56D27ABFB}" destId="{157287FA-CB15-4ED9-B1A1-FF9444E1AF9B}" srcOrd="0" destOrd="0" parTransId="{628654AC-689C-4330-8079-29872A94BBD2}" sibTransId="{5242BCEB-C0E7-40E3-B2E5-6CF9F621F72E}"/>
    <dgm:cxn modelId="{9E23B3F7-E762-443A-99A4-FBADF6EC6CA3}" type="presParOf" srcId="{305C1CBC-3852-4351-BE51-38EA88757C92}" destId="{0977C351-05D0-4CCB-B743-C29599F850B6}" srcOrd="0" destOrd="0" presId="urn:microsoft.com/office/officeart/2005/8/layout/radial5"/>
    <dgm:cxn modelId="{14CED989-9431-4D85-BC57-2EF1F66FBB39}" type="presParOf" srcId="{305C1CBC-3852-4351-BE51-38EA88757C92}" destId="{89E5A744-6962-4FF6-A263-C821A6E6B424}" srcOrd="1" destOrd="0" presId="urn:microsoft.com/office/officeart/2005/8/layout/radial5"/>
    <dgm:cxn modelId="{90F2FFA0-8D65-4D0C-B165-9D3B2E13602B}" type="presParOf" srcId="{89E5A744-6962-4FF6-A263-C821A6E6B424}" destId="{815BA7A3-0731-440D-955A-12CFA8F73DA8}" srcOrd="0" destOrd="0" presId="urn:microsoft.com/office/officeart/2005/8/layout/radial5"/>
    <dgm:cxn modelId="{C2BCA7E4-9E5B-4597-B3D6-2566DA39B03D}" type="presParOf" srcId="{305C1CBC-3852-4351-BE51-38EA88757C92}" destId="{143B1CD4-0617-4A50-AD2F-4DCDF31AF302}" srcOrd="2" destOrd="0" presId="urn:microsoft.com/office/officeart/2005/8/layout/radial5"/>
    <dgm:cxn modelId="{2857999E-F8E5-46CC-B3A6-FF0F70B1F8A3}" type="presParOf" srcId="{305C1CBC-3852-4351-BE51-38EA88757C92}" destId="{09B3ED04-D37C-4825-90E5-AE9BE0960246}" srcOrd="3" destOrd="0" presId="urn:microsoft.com/office/officeart/2005/8/layout/radial5"/>
    <dgm:cxn modelId="{99E8FF82-CB33-4CFC-937E-7D2A2309618D}" type="presParOf" srcId="{09B3ED04-D37C-4825-90E5-AE9BE0960246}" destId="{6B133B2C-6941-4D68-A163-7D0A98DB8403}" srcOrd="0" destOrd="0" presId="urn:microsoft.com/office/officeart/2005/8/layout/radial5"/>
    <dgm:cxn modelId="{353118E8-1752-418B-B86C-FAD59FCC35EC}" type="presParOf" srcId="{305C1CBC-3852-4351-BE51-38EA88757C92}" destId="{1039207E-916A-4945-AF82-3693ACA47537}" srcOrd="4" destOrd="0" presId="urn:microsoft.com/office/officeart/2005/8/layout/radial5"/>
    <dgm:cxn modelId="{73EFC47C-F84F-4494-9027-2D9B267FB93F}" type="presParOf" srcId="{305C1CBC-3852-4351-BE51-38EA88757C92}" destId="{AB33E115-4963-4090-8417-A2B34035BF8C}" srcOrd="5" destOrd="0" presId="urn:microsoft.com/office/officeart/2005/8/layout/radial5"/>
    <dgm:cxn modelId="{B7A7C197-1B94-43BE-8D87-BE14774BAC9D}" type="presParOf" srcId="{AB33E115-4963-4090-8417-A2B34035BF8C}" destId="{96BA7B25-EAF1-43AF-9F8E-0B6F924D40EA}" srcOrd="0" destOrd="0" presId="urn:microsoft.com/office/officeart/2005/8/layout/radial5"/>
    <dgm:cxn modelId="{B289FA07-F564-4473-B651-073807205F9E}" type="presParOf" srcId="{305C1CBC-3852-4351-BE51-38EA88757C92}" destId="{B1FCACBD-C41C-4484-BBC0-E9B6E620E7A4}" srcOrd="6" destOrd="0" presId="urn:microsoft.com/office/officeart/2005/8/layout/radial5"/>
    <dgm:cxn modelId="{5292F4C2-6E65-460D-B528-A2F30A54CF75}" type="presParOf" srcId="{305C1CBC-3852-4351-BE51-38EA88757C92}" destId="{1B4FBD80-DBBB-4FF1-B25D-0D963C534021}" srcOrd="7" destOrd="0" presId="urn:microsoft.com/office/officeart/2005/8/layout/radial5"/>
    <dgm:cxn modelId="{C7BEDA93-75AD-47EB-90C7-78255F0C6DFE}" type="presParOf" srcId="{1B4FBD80-DBBB-4FF1-B25D-0D963C534021}" destId="{A8FCE050-A035-4A31-A073-6D17B46CB771}" srcOrd="0" destOrd="0" presId="urn:microsoft.com/office/officeart/2005/8/layout/radial5"/>
    <dgm:cxn modelId="{4A498FD2-B663-4D35-86E8-6432DA398617}" type="presParOf" srcId="{305C1CBC-3852-4351-BE51-38EA88757C92}" destId="{0D08A14D-E2B7-4B2A-BFBD-127C6CE90703}" srcOrd="8" destOrd="0" presId="urn:microsoft.com/office/officeart/2005/8/layout/radial5"/>
    <dgm:cxn modelId="{10F7E9D5-F9D7-4B4B-9DB1-B45F5A81277B}" type="presParOf" srcId="{305C1CBC-3852-4351-BE51-38EA88757C92}" destId="{054D7508-BE51-4AC1-B4B4-0AE7FB4CBE0B}" srcOrd="9" destOrd="0" presId="urn:microsoft.com/office/officeart/2005/8/layout/radial5"/>
    <dgm:cxn modelId="{9DEC3D59-0EB9-4720-A588-0193B247A2F1}" type="presParOf" srcId="{054D7508-BE51-4AC1-B4B4-0AE7FB4CBE0B}" destId="{72A18ACE-706A-4F17-B045-03AB19DB29C0}" srcOrd="0" destOrd="0" presId="urn:microsoft.com/office/officeart/2005/8/layout/radial5"/>
    <dgm:cxn modelId="{0A6C885E-245E-466C-A97F-0655678B5DCE}" type="presParOf" srcId="{305C1CBC-3852-4351-BE51-38EA88757C92}" destId="{F151D41E-09A7-4A06-9399-6CC916227C0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F01E1-0EF4-4561-A285-AD66F13C28E1}">
      <dsp:nvSpPr>
        <dsp:cNvPr id="0" name=""/>
        <dsp:cNvSpPr/>
      </dsp:nvSpPr>
      <dsp:spPr>
        <a:xfrm>
          <a:off x="842771" y="0"/>
          <a:ext cx="9551416" cy="59146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0BDB2-9D63-424B-B77E-CEC65FD4C200}">
      <dsp:nvSpPr>
        <dsp:cNvPr id="0" name=""/>
        <dsp:cNvSpPr/>
      </dsp:nvSpPr>
      <dsp:spPr>
        <a:xfrm>
          <a:off x="12070" y="1774395"/>
          <a:ext cx="3616896" cy="2365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Действующая сметно-нормативная база Республики Башкортостан</a:t>
          </a:r>
          <a:endParaRPr lang="ru-RU" sz="1500" kern="1200"/>
        </a:p>
      </dsp:txBody>
      <dsp:txXfrm>
        <a:off x="127562" y="1889887"/>
        <a:ext cx="3385912" cy="2134876"/>
      </dsp:txXfrm>
    </dsp:sp>
    <dsp:sp modelId="{18E5FEBD-1E5F-47E3-B29C-BB41EB6512F7}">
      <dsp:nvSpPr>
        <dsp:cNvPr id="0" name=""/>
        <dsp:cNvSpPr/>
      </dsp:nvSpPr>
      <dsp:spPr>
        <a:xfrm>
          <a:off x="3810031" y="1774395"/>
          <a:ext cx="3616896" cy="2365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ВЫПОЛНЕНИЕ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условий перехода</a:t>
          </a:r>
          <a:endParaRPr lang="ru-RU" sz="1500" kern="1200" dirty="0"/>
        </a:p>
      </dsp:txBody>
      <dsp:txXfrm>
        <a:off x="3925523" y="1889887"/>
        <a:ext cx="3385912" cy="2134876"/>
      </dsp:txXfrm>
    </dsp:sp>
    <dsp:sp modelId="{6720F42C-5221-4737-8692-9550AF75C33F}">
      <dsp:nvSpPr>
        <dsp:cNvPr id="0" name=""/>
        <dsp:cNvSpPr/>
      </dsp:nvSpPr>
      <dsp:spPr>
        <a:xfrm>
          <a:off x="7607992" y="1774395"/>
          <a:ext cx="3616896" cy="2365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Ресурсный метод составления сметной документации с применением сборников ГЭСН, </a:t>
          </a:r>
          <a:r>
            <a:rPr lang="ru-RU" sz="1500" b="1" kern="1200" dirty="0" err="1" smtClean="0"/>
            <a:t>ГЭСНр</a:t>
          </a:r>
          <a:r>
            <a:rPr lang="ru-RU" sz="1500" b="1" kern="1200" dirty="0" smtClean="0"/>
            <a:t>, </a:t>
          </a:r>
          <a:r>
            <a:rPr lang="ru-RU" sz="1500" b="1" kern="1200" dirty="0" err="1" smtClean="0"/>
            <a:t>ГЭСНм</a:t>
          </a:r>
          <a:r>
            <a:rPr lang="ru-RU" sz="1500" b="1" kern="1200" dirty="0" smtClean="0"/>
            <a:t>, </a:t>
          </a:r>
          <a:r>
            <a:rPr lang="ru-RU" sz="1500" b="1" kern="1200" dirty="0" err="1" smtClean="0"/>
            <a:t>ГЭСНп</a:t>
          </a:r>
          <a:r>
            <a:rPr lang="ru-RU" sz="1500" b="1" kern="1200" dirty="0" smtClean="0"/>
            <a:t> и ФГИС ценообразования в строительстве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 соответствии с положениями Методики применения сметных норм</a:t>
          </a:r>
          <a:endParaRPr lang="ru-RU" sz="1500" kern="1200" dirty="0"/>
        </a:p>
      </dsp:txBody>
      <dsp:txXfrm>
        <a:off x="7723484" y="1889887"/>
        <a:ext cx="3385912" cy="213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EFAFD-EA86-4BDE-BE59-BF909BBEB8C0}">
      <dsp:nvSpPr>
        <dsp:cNvPr id="0" name=""/>
        <dsp:cNvSpPr/>
      </dsp:nvSpPr>
      <dsp:spPr>
        <a:xfrm>
          <a:off x="1384050" y="0"/>
          <a:ext cx="5464248" cy="546424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79C8F-9CEC-404B-BCAE-0C280A00FF3C}">
      <dsp:nvSpPr>
        <dsp:cNvPr id="0" name=""/>
        <dsp:cNvSpPr/>
      </dsp:nvSpPr>
      <dsp:spPr>
        <a:xfrm>
          <a:off x="4116174" y="546958"/>
          <a:ext cx="3551761" cy="9711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ГЭСН</a:t>
          </a:r>
          <a:r>
            <a:rPr lang="ru-RU" sz="1800" kern="1200" dirty="0" smtClean="0">
              <a:latin typeface="Georgia" panose="02040502050405020303" pitchFamily="18" charset="0"/>
            </a:rPr>
            <a:t> на строительные и специальные строительные работы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63583" y="594367"/>
        <a:ext cx="3456943" cy="876366"/>
      </dsp:txXfrm>
    </dsp:sp>
    <dsp:sp modelId="{7494187E-6B94-401A-997E-3EDAE6F82B32}">
      <dsp:nvSpPr>
        <dsp:cNvPr id="0" name=""/>
        <dsp:cNvSpPr/>
      </dsp:nvSpPr>
      <dsp:spPr>
        <a:xfrm>
          <a:off x="4116174" y="1639541"/>
          <a:ext cx="3551761" cy="9711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Georgia" panose="02040502050405020303" pitchFamily="18" charset="0"/>
            </a:rPr>
            <a:t>ГЭСНр</a:t>
          </a:r>
          <a:r>
            <a:rPr lang="ru-RU" sz="1800" kern="1200" dirty="0" smtClean="0">
              <a:latin typeface="Georgia" panose="02040502050405020303" pitchFamily="18" charset="0"/>
            </a:rPr>
            <a:t> на ремонтно-строительные работы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63583" y="1686950"/>
        <a:ext cx="3456943" cy="876366"/>
      </dsp:txXfrm>
    </dsp:sp>
    <dsp:sp modelId="{10259D20-8132-4B12-BB5F-686A39749C3B}">
      <dsp:nvSpPr>
        <dsp:cNvPr id="0" name=""/>
        <dsp:cNvSpPr/>
      </dsp:nvSpPr>
      <dsp:spPr>
        <a:xfrm>
          <a:off x="4116174" y="2732124"/>
          <a:ext cx="3551761" cy="9711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Georgia" panose="02040502050405020303" pitchFamily="18" charset="0"/>
            </a:rPr>
            <a:t>ГЭСНм</a:t>
          </a:r>
          <a:r>
            <a:rPr lang="ru-RU" sz="1800" kern="1200" dirty="0" smtClean="0">
              <a:latin typeface="Georgia" panose="02040502050405020303" pitchFamily="18" charset="0"/>
            </a:rPr>
            <a:t> на монтаж оборудования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63583" y="2779533"/>
        <a:ext cx="3456943" cy="876366"/>
      </dsp:txXfrm>
    </dsp:sp>
    <dsp:sp modelId="{DF9C9D2C-B19C-4503-8C0A-4D852CCD147D}">
      <dsp:nvSpPr>
        <dsp:cNvPr id="0" name=""/>
        <dsp:cNvSpPr/>
      </dsp:nvSpPr>
      <dsp:spPr>
        <a:xfrm>
          <a:off x="4116174" y="3824706"/>
          <a:ext cx="3551761" cy="9711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Georgia" panose="02040502050405020303" pitchFamily="18" charset="0"/>
            </a:rPr>
            <a:t>ГЭСНп</a:t>
          </a:r>
          <a:r>
            <a:rPr lang="ru-RU" sz="1800" kern="1200" dirty="0" smtClean="0">
              <a:latin typeface="Georgia" panose="02040502050405020303" pitchFamily="18" charset="0"/>
            </a:rPr>
            <a:t> на пусконаладочные работы.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63583" y="3872115"/>
        <a:ext cx="3456943" cy="876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7C351-05D0-4CCB-B743-C29599F850B6}">
      <dsp:nvSpPr>
        <dsp:cNvPr id="0" name=""/>
        <dsp:cNvSpPr/>
      </dsp:nvSpPr>
      <dsp:spPr>
        <a:xfrm>
          <a:off x="4272142" y="2890927"/>
          <a:ext cx="1659509" cy="1659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СМЕТНЫЕ НОРМЫ УЧИТЫВАЮТ:</a:t>
          </a:r>
          <a:endParaRPr lang="ru-RU" sz="1400" kern="1200" dirty="0"/>
        </a:p>
      </dsp:txBody>
      <dsp:txXfrm>
        <a:off x="4515171" y="3133956"/>
        <a:ext cx="1173451" cy="1173451"/>
      </dsp:txXfrm>
    </dsp:sp>
    <dsp:sp modelId="{89E5A744-6962-4FF6-A263-C821A6E6B424}">
      <dsp:nvSpPr>
        <dsp:cNvPr id="0" name=""/>
        <dsp:cNvSpPr/>
      </dsp:nvSpPr>
      <dsp:spPr>
        <a:xfrm rot="16212325">
          <a:off x="5039982" y="2489270"/>
          <a:ext cx="130637" cy="564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59507" y="2621712"/>
        <a:ext cx="91446" cy="338539"/>
      </dsp:txXfrm>
    </dsp:sp>
    <dsp:sp modelId="{143B1CD4-0617-4A50-AD2F-4DCDF31AF302}">
      <dsp:nvSpPr>
        <dsp:cNvPr id="0" name=""/>
        <dsp:cNvSpPr/>
      </dsp:nvSpPr>
      <dsp:spPr>
        <a:xfrm>
          <a:off x="3681358" y="-11920"/>
          <a:ext cx="2858317" cy="2656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оптимальные технологические и организационные схемы производства работ</a:t>
          </a:r>
          <a:endParaRPr lang="ru-RU" sz="1400" kern="1200" dirty="0"/>
        </a:p>
      </dsp:txBody>
      <dsp:txXfrm>
        <a:off x="4099949" y="377097"/>
        <a:ext cx="2021135" cy="1878342"/>
      </dsp:txXfrm>
    </dsp:sp>
    <dsp:sp modelId="{09B3ED04-D37C-4825-90E5-AE9BE0960246}">
      <dsp:nvSpPr>
        <dsp:cNvPr id="0" name=""/>
        <dsp:cNvSpPr/>
      </dsp:nvSpPr>
      <dsp:spPr>
        <a:xfrm rot="20557393">
          <a:off x="6012042" y="3104183"/>
          <a:ext cx="316769" cy="564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014211" y="3231221"/>
        <a:ext cx="221738" cy="338539"/>
      </dsp:txXfrm>
    </dsp:sp>
    <dsp:sp modelId="{1039207E-916A-4945-AF82-3693ACA47537}">
      <dsp:nvSpPr>
        <dsp:cNvPr id="0" name=""/>
        <dsp:cNvSpPr/>
      </dsp:nvSpPr>
      <dsp:spPr>
        <a:xfrm>
          <a:off x="6390240" y="1429875"/>
          <a:ext cx="2976640" cy="2843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оптимальные набор (перечень) машин, механизмов и материальных ресурсов при рациональной организации труда и производства</a:t>
          </a:r>
          <a:endParaRPr lang="ru-RU" sz="1400" kern="1200" dirty="0"/>
        </a:p>
      </dsp:txBody>
      <dsp:txXfrm>
        <a:off x="6826159" y="1846336"/>
        <a:ext cx="2104802" cy="2010854"/>
      </dsp:txXfrm>
    </dsp:sp>
    <dsp:sp modelId="{AB33E115-4963-4090-8417-A2B34035BF8C}">
      <dsp:nvSpPr>
        <dsp:cNvPr id="0" name=""/>
        <dsp:cNvSpPr/>
      </dsp:nvSpPr>
      <dsp:spPr>
        <a:xfrm rot="2607607">
          <a:off x="5750838" y="4188156"/>
          <a:ext cx="284130" cy="564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62522" y="4271687"/>
        <a:ext cx="198891" cy="338539"/>
      </dsp:txXfrm>
    </dsp:sp>
    <dsp:sp modelId="{B1FCACBD-C41C-4484-BBC0-E9B6E620E7A4}">
      <dsp:nvSpPr>
        <dsp:cNvPr id="0" name=""/>
        <dsp:cNvSpPr/>
      </dsp:nvSpPr>
      <dsp:spPr>
        <a:xfrm>
          <a:off x="5635312" y="4318525"/>
          <a:ext cx="2879725" cy="2544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современный уровень развития техники и технологии</a:t>
          </a:r>
          <a:endParaRPr lang="ru-RU" sz="1400" kern="1200" dirty="0"/>
        </a:p>
      </dsp:txBody>
      <dsp:txXfrm>
        <a:off x="6057038" y="4691120"/>
        <a:ext cx="2036273" cy="1799045"/>
      </dsp:txXfrm>
    </dsp:sp>
    <dsp:sp modelId="{1B4FBD80-DBBB-4FF1-B25D-0D963C534021}">
      <dsp:nvSpPr>
        <dsp:cNvPr id="0" name=""/>
        <dsp:cNvSpPr/>
      </dsp:nvSpPr>
      <dsp:spPr>
        <a:xfrm rot="8203112">
          <a:off x="4205611" y="4164641"/>
          <a:ext cx="250585" cy="564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4270562" y="4251719"/>
        <a:ext cx="175410" cy="338539"/>
      </dsp:txXfrm>
    </dsp:sp>
    <dsp:sp modelId="{0D08A14D-E2B7-4B2A-BFBD-127C6CE90703}">
      <dsp:nvSpPr>
        <dsp:cNvPr id="0" name=""/>
        <dsp:cNvSpPr/>
      </dsp:nvSpPr>
      <dsp:spPr>
        <a:xfrm>
          <a:off x="1746593" y="4282023"/>
          <a:ext cx="2867528" cy="249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выполнение </a:t>
          </a:r>
          <a:r>
            <a:rPr lang="ru-RU" sz="1400" kern="1200" dirty="0" smtClean="0"/>
            <a:t>требований безопасности в нормальных (стандартных) условиях</a:t>
          </a:r>
          <a:endParaRPr lang="ru-RU" sz="1400" kern="1200" dirty="0"/>
        </a:p>
      </dsp:txBody>
      <dsp:txXfrm>
        <a:off x="2166533" y="4647627"/>
        <a:ext cx="2027648" cy="1765295"/>
      </dsp:txXfrm>
    </dsp:sp>
    <dsp:sp modelId="{054D7508-BE51-4AC1-B4B4-0AE7FB4CBE0B}">
      <dsp:nvSpPr>
        <dsp:cNvPr id="0" name=""/>
        <dsp:cNvSpPr/>
      </dsp:nvSpPr>
      <dsp:spPr>
        <a:xfrm rot="11847429">
          <a:off x="3742113" y="3076023"/>
          <a:ext cx="413888" cy="564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63420" y="3207494"/>
        <a:ext cx="289722" cy="338539"/>
      </dsp:txXfrm>
    </dsp:sp>
    <dsp:sp modelId="{F151D41E-09A7-4A06-9399-6CC916227C0F}">
      <dsp:nvSpPr>
        <dsp:cNvPr id="0" name=""/>
        <dsp:cNvSpPr/>
      </dsp:nvSpPr>
      <dsp:spPr>
        <a:xfrm>
          <a:off x="858066" y="1549450"/>
          <a:ext cx="2782768" cy="2548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осложнены внешними факторами.</a:t>
          </a:r>
          <a:endParaRPr lang="ru-RU" sz="1400" kern="1200" dirty="0"/>
        </a:p>
      </dsp:txBody>
      <dsp:txXfrm>
        <a:off x="1265593" y="1922655"/>
        <a:ext cx="1967714" cy="1801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D6D1-9E15-4EBB-B9F2-FB94E2D650CF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ECE9A-DCF1-40B4-BDD7-F68CC9EBA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4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CE9A-DCF1-40B4-BDD7-F68CC9EBAB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8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CE9A-DCF1-40B4-BDD7-F68CC9EBAB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2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31F-E95D-4DA9-A592-F2A0F09AA8DA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4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A442-1CE7-4F43-BA2B-4D7249C4A5C5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FD2A-5F46-4BA9-8E41-94A417156D8A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82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53D-F8F2-45F4-9EA0-3796545B7E43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A213-C91D-4694-9936-5AAE2B50342F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87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3B6-2A56-4883-B7D0-900401FBA45A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94BD-4418-4AA3-897E-4974C7D8FD47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7BF7-964C-4238-90EA-C0BE66BD4E64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2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80E-A3E1-4F92-8115-B8D46CD0C893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2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A9A7-15B6-466F-9A9A-222DA49C6D6D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3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D7F8-A47D-470C-9995-01717B37482C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8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89A9-5460-4569-8368-F4E155BDF8F1}" type="datetime1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8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544F-CE54-4D3C-B5CC-7D2B768BB559}" type="datetime1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5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7588-E2F3-4740-94C5-8113B59E6858}" type="datetime1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1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A323-2AD6-4D13-9B93-196DE4393B8B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8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74D2-AA2C-4552-AFC0-4B71A58DF73F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5697-6424-4633-8E4F-2034ECCA52C0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E95D9A-9DC5-4956-80E4-517D0651B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8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417" y="2718899"/>
            <a:ext cx="9144000" cy="3545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>Доклад на тему:</a:t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3600" b="1" dirty="0">
                <a:latin typeface="Georgia" panose="02040502050405020303" pitchFamily="18" charset="0"/>
              </a:rPr>
              <a:t/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>«АКТУАЛЬНЫЕ МЕТОДИЧЕСКИЕ ДОКУМЕНТЫ, РЕГЛАМЕНТИРУЮЩИЕ ЦЕНООБРАЗОВАНИЕ В СТРОИТЕЛЬСТВЕ» </a:t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>Методические рекомендации по применению </a:t>
            </a:r>
            <a:r>
              <a:rPr lang="ru-RU" sz="3600" b="1" dirty="0" smtClean="0">
                <a:latin typeface="Georgia" panose="02040502050405020303" pitchFamily="18" charset="0"/>
              </a:rPr>
              <a:t>федеральных единичных </a:t>
            </a:r>
            <a:r>
              <a:rPr lang="ru-RU" sz="3600" b="1" dirty="0" smtClean="0">
                <a:latin typeface="Georgia" panose="02040502050405020303" pitchFamily="18" charset="0"/>
              </a:rPr>
              <a:t>расценок.</a:t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3600" b="1" dirty="0">
                <a:latin typeface="Georgia" panose="02040502050405020303" pitchFamily="18" charset="0"/>
              </a:rPr>
              <a:t/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>Методика применения сметных норм.</a:t>
            </a:r>
            <a:endParaRPr lang="ru-RU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2898" y="428481"/>
            <a:ext cx="2550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П. 2.7 МДС81-36.2004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3880" y="113265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Georgia" panose="02040502050405020303" pitchFamily="18" charset="0"/>
                <a:ea typeface="Calibri" panose="020F0502020204030204" pitchFamily="34" charset="0"/>
              </a:rPr>
              <a:t>вторая группа цифр в коде строительных материалов начинается с цифры «9» </a:t>
            </a:r>
            <a:endParaRPr lang="ru-RU" sz="2200" dirty="0" smtClean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200" dirty="0" smtClean="0">
                <a:latin typeface="Georgia" panose="02040502050405020303" pitchFamily="18" charset="0"/>
                <a:ea typeface="Calibri" panose="020F0502020204030204" pitchFamily="34" charset="0"/>
              </a:rPr>
              <a:t>(</a:t>
            </a:r>
            <a:r>
              <a:rPr lang="ru-RU" sz="2200" b="1" u="sng" dirty="0">
                <a:latin typeface="Georgia" panose="02040502050405020303" pitchFamily="18" charset="0"/>
                <a:ea typeface="Calibri" panose="020F0502020204030204" pitchFamily="34" charset="0"/>
              </a:rPr>
              <a:t>ххх-9ххх</a:t>
            </a:r>
            <a:r>
              <a:rPr lang="ru-RU" sz="2200" dirty="0">
                <a:latin typeface="Georgia" panose="02040502050405020303" pitchFamily="18" charset="0"/>
                <a:ea typeface="Calibri" panose="020F0502020204030204" pitchFamily="34" charset="0"/>
              </a:rPr>
              <a:t>), </a:t>
            </a:r>
            <a:endParaRPr lang="ru-RU" sz="2200" dirty="0" smtClean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200" dirty="0" smtClean="0">
                <a:latin typeface="Georgia" panose="02040502050405020303" pitchFamily="18" charset="0"/>
                <a:ea typeface="Calibri" panose="020F0502020204030204" pitchFamily="34" charset="0"/>
              </a:rPr>
              <a:t>его </a:t>
            </a:r>
            <a:r>
              <a:rPr lang="ru-RU" sz="2200" dirty="0">
                <a:latin typeface="Georgia" panose="02040502050405020303" pitchFamily="18" charset="0"/>
                <a:ea typeface="Calibri" panose="020F0502020204030204" pitchFamily="34" charset="0"/>
              </a:rPr>
              <a:t>разновидность, марка и т.п. должны быть уточнены по проекту.</a:t>
            </a:r>
            <a:endParaRPr lang="ru-RU" sz="2200" dirty="0">
              <a:latin typeface="Georgia" panose="02040502050405020303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57288" y="2991741"/>
            <a:ext cx="3740992" cy="1781391"/>
          </a:xfrm>
          <a:prstGeom prst="downArrow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ИСКЛЮЧЕН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3880" y="498879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>
                <a:latin typeface="Georgia" panose="02040502050405020303" pitchFamily="18" charset="0"/>
                <a:ea typeface="Calibri" panose="020F0502020204030204" pitchFamily="34" charset="0"/>
              </a:rPr>
              <a:t>Методические рекомендации по применению единичных расценок</a:t>
            </a:r>
          </a:p>
          <a:p>
            <a:pPr algn="ctr"/>
            <a:endParaRPr lang="ru-RU" sz="2200" dirty="0" smtClean="0"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8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44" y="288773"/>
            <a:ext cx="853036" cy="859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722" t="46099" r="41556" b="17975"/>
          <a:stretch/>
        </p:blipFill>
        <p:spPr>
          <a:xfrm>
            <a:off x="1767840" y="1313180"/>
            <a:ext cx="10135064" cy="395986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8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44" y="208280"/>
            <a:ext cx="850386" cy="847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666" t="48765" r="41444" b="17358"/>
          <a:stretch/>
        </p:blipFill>
        <p:spPr>
          <a:xfrm>
            <a:off x="1588617" y="1209040"/>
            <a:ext cx="10430084" cy="383032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82555372"/>
              </p:ext>
            </p:extLst>
          </p:nvPr>
        </p:nvGraphicFramePr>
        <p:xfrm>
          <a:off x="762000" y="465828"/>
          <a:ext cx="11236960" cy="591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2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0522" y="606203"/>
            <a:ext cx="2122673" cy="735894"/>
          </a:xfrm>
          <a:prstGeom prst="rect">
            <a:avLst/>
          </a:prstGeom>
          <a:noFill/>
          <a:ln w="635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86629" y="1543086"/>
            <a:ext cx="2122673" cy="735894"/>
          </a:xfrm>
          <a:prstGeom prst="rect">
            <a:avLst/>
          </a:prstGeom>
          <a:noFill/>
          <a:ln w="635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25352" y="599931"/>
            <a:ext cx="2122673" cy="735894"/>
          </a:xfrm>
          <a:prstGeom prst="rect">
            <a:avLst/>
          </a:prstGeom>
          <a:noFill/>
          <a:ln w="635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60484" y="2448298"/>
            <a:ext cx="2122673" cy="735894"/>
          </a:xfrm>
          <a:prstGeom prst="rect">
            <a:avLst/>
          </a:prstGeom>
          <a:noFill/>
          <a:ln w="635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56803" y="1543086"/>
            <a:ext cx="2122673" cy="735894"/>
          </a:xfrm>
          <a:prstGeom prst="rect">
            <a:avLst/>
          </a:prstGeom>
          <a:noFill/>
          <a:ln w="635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29023" y="2448298"/>
            <a:ext cx="2122673" cy="735894"/>
          </a:xfrm>
          <a:prstGeom prst="rect">
            <a:avLst/>
          </a:prstGeom>
          <a:noFill/>
          <a:ln w="635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111327" y="1639663"/>
                <a:ext cx="28084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МДС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𝟐𝟎𝟎𝟒</m:t>
                      </m:r>
                    </m:oMath>
                  </m:oMathPara>
                </a14:m>
                <a:endParaRPr lang="ru-RU" dirty="0"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327" y="1639663"/>
                <a:ext cx="2808473" cy="5078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3731500" y="3345632"/>
            <a:ext cx="48897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Отдельные положения </a:t>
            </a:r>
            <a:r>
              <a:rPr lang="ru-RU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тех.части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сборников ГЭСН, </a:t>
            </a:r>
            <a:r>
              <a:rPr lang="ru-RU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ГЭСНр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ГЭСНм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ГЭСНп</a:t>
            </a:r>
            <a:endParaRPr lang="ru-RU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56536" y="1639664"/>
                <a:ext cx="28084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МДС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𝟑𝟕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𝟐𝟎𝟎𝟒</m:t>
                      </m:r>
                    </m:oMath>
                  </m:oMathPara>
                </a14:m>
                <a:endParaRPr lang="ru-RU" dirty="0"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36" y="1639664"/>
                <a:ext cx="2808473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932692" y="2562329"/>
                <a:ext cx="28084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МДС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𝟐𝟎𝟎𝟔</m:t>
                      </m:r>
                    </m:oMath>
                  </m:oMathPara>
                </a14:m>
                <a:endParaRPr lang="ru-RU" dirty="0"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92" y="2562329"/>
                <a:ext cx="2808473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182392" y="698653"/>
                <a:ext cx="28084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МДС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𝟐𝟎𝟎𝟎</m:t>
                      </m:r>
                    </m:oMath>
                  </m:oMathPara>
                </a14:m>
                <a:endParaRPr lang="ru-RU" dirty="0"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392" y="698653"/>
                <a:ext cx="2808473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826457" y="691599"/>
                <a:ext cx="28084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МДС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𝟑𝟓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𝟐𝟎𝟎𝟒</m:t>
                      </m:r>
                    </m:oMath>
                  </m:oMathPara>
                </a14:m>
                <a:endParaRPr lang="ru-RU" dirty="0"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457" y="691599"/>
                <a:ext cx="2808473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422221" y="2487960"/>
                <a:ext cx="28084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МДС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𝟑𝟖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𝟐𝟎𝟎𝟒</m:t>
                      </m:r>
                    </m:oMath>
                  </m:oMathPara>
                </a14:m>
                <a:endParaRPr lang="ru-RU" dirty="0"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21" y="2487960"/>
                <a:ext cx="2808473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3990865" y="3393172"/>
            <a:ext cx="4547557" cy="1177246"/>
          </a:xfrm>
          <a:prstGeom prst="rect">
            <a:avLst/>
          </a:prstGeom>
          <a:noFill/>
          <a:ln w="635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958196" y="1406106"/>
            <a:ext cx="25879" cy="381287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794958" y="2369093"/>
            <a:ext cx="12650" cy="28498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89583" y="4654745"/>
            <a:ext cx="0" cy="56423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786996" y="3249283"/>
            <a:ext cx="8626" cy="196969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704053" y="3249283"/>
            <a:ext cx="14086" cy="196969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526437" y="2369093"/>
            <a:ext cx="23005" cy="28498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0196422" y="1431141"/>
            <a:ext cx="17253" cy="378784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099039" y="5293743"/>
            <a:ext cx="10726616" cy="1288212"/>
          </a:xfrm>
          <a:prstGeom prst="rect">
            <a:avLst/>
          </a:prstGeom>
          <a:noFill/>
          <a:ln w="635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945174" y="5368112"/>
                <a:ext cx="1103434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Методика применения сметных норм </m:t>
                      </m:r>
                    </m:oMath>
                  </m:oMathPara>
                </a14:m>
                <a:endParaRPr lang="ru-RU" sz="2200" b="1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54038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(Приказ Минстроя России №</m:t>
                      </m:r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𝟏𝟎𝟐𝟖</m:t>
                      </m:r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/пр от </m:t>
                      </m:r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𝟐𝟎𝟏𝟔</m:t>
                      </m:r>
                      <m:r>
                        <a:rPr lang="ru-RU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г.)</m:t>
                      </m:r>
                    </m:oMath>
                  </m:oMathPara>
                </a14:m>
                <a:endParaRPr lang="ru-RU" sz="2200" dirty="0"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74" y="5368112"/>
                <a:ext cx="11034346" cy="11079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3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2592" y="379943"/>
            <a:ext cx="102316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anose="02040502050405020303" pitchFamily="18" charset="0"/>
              </a:rPr>
              <a:t>ОБЛАСТЬ ПРИМЕНЕНИЯ НОВОЙ МЕТОДИКИ:</a:t>
            </a:r>
          </a:p>
          <a:p>
            <a:pPr algn="ctr"/>
            <a:endParaRPr lang="ru-RU" sz="2200" b="1" dirty="0" smtClean="0">
              <a:latin typeface="Georgia" panose="020405020504050203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>
                <a:latin typeface="Georgia" panose="02040502050405020303" pitchFamily="18" charset="0"/>
              </a:rPr>
              <a:t>Настоящая </a:t>
            </a:r>
            <a:r>
              <a:rPr lang="ru-RU" sz="2200" b="1" dirty="0">
                <a:latin typeface="Georgia" panose="02040502050405020303" pitchFamily="18" charset="0"/>
              </a:rPr>
              <a:t>методика применения сметных норм определяет единый порядок применения сметных норм</a:t>
            </a:r>
            <a:r>
              <a:rPr lang="ru-RU" sz="2200" dirty="0">
                <a:latin typeface="Georgia" panose="02040502050405020303" pitchFamily="18" charset="0"/>
              </a:rPr>
              <a:t> на строительные</a:t>
            </a:r>
            <a:r>
              <a:rPr lang="ru-RU" sz="2200" dirty="0" smtClean="0">
                <a:latin typeface="Georgia" panose="02040502050405020303" pitchFamily="18" charset="0"/>
              </a:rPr>
              <a:t>, специальные </a:t>
            </a:r>
            <a:r>
              <a:rPr lang="ru-RU" sz="2200" dirty="0">
                <a:latin typeface="Georgia" panose="02040502050405020303" pitchFamily="18" charset="0"/>
              </a:rPr>
              <a:t>строительные, ремонтно-строительные, монтаж оборудования и </a:t>
            </a:r>
            <a:r>
              <a:rPr lang="ru-RU" sz="2200" dirty="0" err="1">
                <a:latin typeface="Georgia" panose="02040502050405020303" pitchFamily="18" charset="0"/>
              </a:rPr>
              <a:t>пусконададочные</a:t>
            </a:r>
            <a:r>
              <a:rPr lang="ru-RU" sz="2200" dirty="0">
                <a:latin typeface="Georgia" panose="02040502050405020303" pitchFamily="18" charset="0"/>
              </a:rPr>
              <a:t> работы при определении сметной стоимости строительства, реконструкции и капитального ремонта объектов капитального строительства;</a:t>
            </a:r>
          </a:p>
          <a:p>
            <a:pPr marL="342900" indent="-342900" algn="just">
              <a:buFontTx/>
              <a:buChar char="-"/>
            </a:pPr>
            <a:endParaRPr lang="ru-RU" sz="2200" dirty="0" smtClean="0">
              <a:latin typeface="Georgia" panose="020405020504050203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Georgia" panose="02040502050405020303" pitchFamily="18" charset="0"/>
              </a:rPr>
              <a:t>В </a:t>
            </a:r>
            <a:r>
              <a:rPr lang="ru-RU" sz="2200" dirty="0">
                <a:latin typeface="Georgia" panose="02040502050405020303" pitchFamily="18" charset="0"/>
              </a:rPr>
              <a:t>целях настоящей Методики </a:t>
            </a:r>
            <a:r>
              <a:rPr lang="ru-RU" sz="2200" b="1" dirty="0">
                <a:latin typeface="Georgia" panose="02040502050405020303" pitchFamily="18" charset="0"/>
              </a:rPr>
              <a:t>к сметным нормам относятся государственные элементные сметные нормы</a:t>
            </a:r>
            <a:r>
              <a:rPr lang="ru-RU" sz="2200" dirty="0">
                <a:latin typeface="Georgia" panose="02040502050405020303" pitchFamily="18" charset="0"/>
              </a:rPr>
              <a:t> на строительные, специальные строительные (ГЭСН), ремонтно-строительные (</a:t>
            </a:r>
            <a:r>
              <a:rPr lang="ru-RU" sz="2200" dirty="0" err="1">
                <a:latin typeface="Georgia" panose="02040502050405020303" pitchFamily="18" charset="0"/>
              </a:rPr>
              <a:t>ГЭСНр</a:t>
            </a:r>
            <a:r>
              <a:rPr lang="ru-RU" sz="2200" dirty="0">
                <a:latin typeface="Georgia" panose="02040502050405020303" pitchFamily="18" charset="0"/>
              </a:rPr>
              <a:t>), монтаж оборудования (</a:t>
            </a:r>
            <a:r>
              <a:rPr lang="ru-RU" sz="2200" dirty="0" err="1">
                <a:latin typeface="Georgia" panose="02040502050405020303" pitchFamily="18" charset="0"/>
              </a:rPr>
              <a:t>ГЭСНм</a:t>
            </a:r>
            <a:r>
              <a:rPr lang="ru-RU" sz="2200" dirty="0">
                <a:latin typeface="Georgia" panose="02040502050405020303" pitchFamily="18" charset="0"/>
              </a:rPr>
              <a:t>) и пусконаладочные работы (</a:t>
            </a:r>
            <a:r>
              <a:rPr lang="ru-RU" sz="2200" dirty="0" err="1">
                <a:latin typeface="Georgia" panose="02040502050405020303" pitchFamily="18" charset="0"/>
              </a:rPr>
              <a:t>ГЭСНп</a:t>
            </a:r>
            <a:r>
              <a:rPr lang="ru-RU" sz="2200" dirty="0" smtClean="0">
                <a:latin typeface="Georgia" panose="02040502050405020303" pitchFamily="18" charset="0"/>
              </a:rPr>
              <a:t>);</a:t>
            </a:r>
          </a:p>
          <a:p>
            <a:pPr marL="342900" indent="-342900" algn="just">
              <a:buFontTx/>
              <a:buChar char="-"/>
            </a:pPr>
            <a:endParaRPr lang="ru-RU" sz="2200" dirty="0">
              <a:latin typeface="Georgia" panose="020405020504050203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Georgia" panose="02040502050405020303" pitchFamily="18" charset="0"/>
              </a:rPr>
              <a:t>Настоящей </a:t>
            </a:r>
            <a:r>
              <a:rPr lang="ru-RU" sz="2200" dirty="0">
                <a:latin typeface="Georgia" panose="02040502050405020303" pitchFamily="18" charset="0"/>
              </a:rPr>
              <a:t>Методикой предусмотрены </a:t>
            </a:r>
            <a:r>
              <a:rPr lang="ru-RU" sz="2200" b="1" dirty="0">
                <a:latin typeface="Georgia" panose="02040502050405020303" pitchFamily="18" charset="0"/>
              </a:rPr>
              <a:t>положения по применению ресурсного метода</a:t>
            </a:r>
            <a:r>
              <a:rPr lang="ru-RU" sz="2200" dirty="0">
                <a:latin typeface="Georgia" panose="02040502050405020303" pitchFamily="18" charset="0"/>
              </a:rPr>
              <a:t> определения сметной стоимости строительства, реконструкции и капитального ремонта объектов капитального строительства</a:t>
            </a:r>
            <a:r>
              <a:rPr lang="ru-RU" sz="2200" dirty="0" smtClean="0">
                <a:latin typeface="Georgia" panose="02040502050405020303" pitchFamily="18" charset="0"/>
              </a:rPr>
              <a:t>;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7867" y="0"/>
            <a:ext cx="105163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200" b="1" dirty="0" smtClean="0">
                <a:latin typeface="Georgia" panose="02040502050405020303" pitchFamily="18" charset="0"/>
              </a:rPr>
              <a:t>Положения </a:t>
            </a:r>
            <a:r>
              <a:rPr lang="ru-RU" sz="2200" b="1" dirty="0">
                <a:latin typeface="Georgia" panose="02040502050405020303" pitchFamily="18" charset="0"/>
              </a:rPr>
              <a:t>Методики являются обязательными для </a:t>
            </a:r>
            <a:r>
              <a:rPr lang="ru-RU" sz="2200" dirty="0">
                <a:latin typeface="Georgia" panose="02040502050405020303" pitchFamily="18" charset="0"/>
              </a:rPr>
              <a:t>использования при определении сметной стоимости строительства, реконструкции, капитального ремонта </a:t>
            </a:r>
            <a:r>
              <a:rPr lang="ru-RU" sz="2200" b="1" dirty="0">
                <a:latin typeface="Georgia" panose="02040502050405020303" pitchFamily="18" charset="0"/>
              </a:rPr>
              <a:t>объектов капитального </a:t>
            </a:r>
            <a:r>
              <a:rPr lang="ru-RU" sz="2200" b="1" dirty="0" smtClean="0">
                <a:latin typeface="Georgia" panose="02040502050405020303" pitchFamily="18" charset="0"/>
              </a:rPr>
              <a:t>строительства</a:t>
            </a:r>
            <a:r>
              <a:rPr lang="ru-RU" sz="2200" dirty="0" smtClean="0">
                <a:latin typeface="Georgia" panose="02040502050405020303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dirty="0">
                <a:latin typeface="Georgia" panose="02040502050405020303" pitchFamily="18" charset="0"/>
              </a:rPr>
              <a:t>финансируемых с привлечением средств бюджетов бюджетной системы Российской </a:t>
            </a:r>
            <a:r>
              <a:rPr lang="ru-RU" sz="2200" dirty="0" smtClean="0">
                <a:latin typeface="Georgia" panose="02040502050405020303" pitchFamily="18" charset="0"/>
              </a:rPr>
              <a:t>Федерации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Georgia" panose="02040502050405020303" pitchFamily="18" charset="0"/>
              </a:rPr>
              <a:t>средств </a:t>
            </a:r>
            <a:r>
              <a:rPr lang="ru-RU" sz="2200" dirty="0">
                <a:latin typeface="Georgia" panose="02040502050405020303" pitchFamily="18" charset="0"/>
              </a:rPr>
              <a:t>юридических лиц, созданных Российской Федерации, субъектами Российской Федерации, муниципальными </a:t>
            </a:r>
            <a:r>
              <a:rPr lang="ru-RU" sz="2200" dirty="0" smtClean="0">
                <a:latin typeface="Georgia" panose="02040502050405020303" pitchFamily="18" charset="0"/>
              </a:rPr>
              <a:t>образованиями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Georgia" panose="02040502050405020303" pitchFamily="18" charset="0"/>
              </a:rPr>
              <a:t>юридических </a:t>
            </a:r>
            <a:r>
              <a:rPr lang="ru-RU" sz="2200" dirty="0">
                <a:latin typeface="Georgia" panose="02040502050405020303" pitchFamily="18" charset="0"/>
              </a:rPr>
              <a:t>лиц, доля в уставных (складочных) капиталах которых Российской Федерации, субъектов Российской Федерации, муниципальных образований составляет более 50 </a:t>
            </a:r>
            <a:r>
              <a:rPr lang="ru-RU" sz="2200" dirty="0" smtClean="0">
                <a:latin typeface="Georgia" panose="02040502050405020303" pitchFamily="18" charset="0"/>
              </a:rPr>
              <a:t>процентов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Georgia" panose="02040502050405020303" pitchFamily="18" charset="0"/>
              </a:rPr>
              <a:t>при </a:t>
            </a:r>
            <a:r>
              <a:rPr lang="ru-RU" sz="2200" dirty="0">
                <a:latin typeface="Georgia" panose="02040502050405020303" pitchFamily="18" charset="0"/>
              </a:rPr>
              <a:t>определении сметной стоимости капитального ремонта многоквартирного дома, осуществляемого полностью или частичного за счет </a:t>
            </a:r>
            <a:r>
              <a:rPr lang="ru-RU" sz="2200" dirty="0" smtClean="0">
                <a:latin typeface="Georgia" panose="02040502050405020303" pitchFamily="18" charset="0"/>
              </a:rPr>
              <a:t>средств: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6713" y="4832092"/>
            <a:ext cx="11262773" cy="187743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i="1" dirty="0" smtClean="0">
                <a:latin typeface="Georgia" panose="02040502050405020303" pitchFamily="18" charset="0"/>
              </a:rPr>
              <a:t>регионального оператора</a:t>
            </a:r>
          </a:p>
          <a:p>
            <a:pPr algn="just"/>
            <a:endParaRPr lang="ru-RU" sz="1400" i="1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>
                <a:latin typeface="Georgia" panose="02040502050405020303" pitchFamily="18" charset="0"/>
              </a:rPr>
              <a:t>товарищества </a:t>
            </a:r>
            <a:r>
              <a:rPr lang="ru-RU" sz="2200" i="1" dirty="0">
                <a:latin typeface="Georgia" panose="02040502050405020303" pitchFamily="18" charset="0"/>
              </a:rPr>
              <a:t>собственников </a:t>
            </a:r>
            <a:r>
              <a:rPr lang="ru-RU" sz="2200" i="1" dirty="0" smtClean="0">
                <a:latin typeface="Georgia" panose="02040502050405020303" pitchFamily="18" charset="0"/>
              </a:rPr>
              <a:t>жилья</a:t>
            </a:r>
          </a:p>
          <a:p>
            <a:pPr algn="just"/>
            <a:endParaRPr lang="ru-RU" sz="1400" i="1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>
                <a:latin typeface="Georgia" panose="02040502050405020303" pitchFamily="18" charset="0"/>
              </a:rPr>
              <a:t>жилищного</a:t>
            </a:r>
            <a:r>
              <a:rPr lang="ru-RU" sz="2200" i="1" dirty="0">
                <a:latin typeface="Georgia" panose="02040502050405020303" pitchFamily="18" charset="0"/>
              </a:rPr>
              <a:t>, жилищно-строительного кооператива </a:t>
            </a:r>
            <a:endParaRPr lang="ru-RU" sz="2200" i="1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>
                <a:latin typeface="Georgia" panose="02040502050405020303" pitchFamily="18" charset="0"/>
              </a:rPr>
              <a:t>иного </a:t>
            </a:r>
            <a:r>
              <a:rPr lang="ru-RU" sz="2200" i="1" dirty="0">
                <a:latin typeface="Georgia" panose="02040502050405020303" pitchFamily="18" charset="0"/>
              </a:rPr>
              <a:t>специализированного потребительского </a:t>
            </a:r>
            <a:r>
              <a:rPr lang="ru-RU" sz="2200" i="1" dirty="0" smtClean="0">
                <a:latin typeface="Georgia" panose="02040502050405020303" pitchFamily="18" charset="0"/>
              </a:rPr>
              <a:t>кооператива</a:t>
            </a:r>
          </a:p>
          <a:p>
            <a:pPr algn="just"/>
            <a:endParaRPr lang="ru-RU" sz="1400" i="1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>
                <a:latin typeface="Georgia" panose="02040502050405020303" pitchFamily="18" charset="0"/>
              </a:rPr>
              <a:t>собственников </a:t>
            </a:r>
            <a:r>
              <a:rPr lang="ru-RU" sz="2200" i="1" dirty="0">
                <a:latin typeface="Georgia" panose="02040502050405020303" pitchFamily="18" charset="0"/>
              </a:rPr>
              <a:t>помещений в многоквартирном доме.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98819699"/>
              </p:ext>
            </p:extLst>
          </p:nvPr>
        </p:nvGraphicFramePr>
        <p:xfrm>
          <a:off x="2093534" y="1231192"/>
          <a:ext cx="9051986" cy="54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2592" y="379943"/>
            <a:ext cx="10231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Состав и характеристика сборников государственных элементов сметных норм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643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6365" y="869579"/>
            <a:ext cx="70966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ctr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Структура шифра сметных норм:</a:t>
            </a: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ХХ – ХХ – ХХХ - ХХ</a:t>
            </a: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endParaRPr lang="ru-RU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indent="540000" algn="just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ХХ – номер сборник</a:t>
            </a:r>
          </a:p>
          <a:p>
            <a:pPr indent="540000" algn="just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ХХ – номер раздела в составе сборника</a:t>
            </a:r>
          </a:p>
          <a:p>
            <a:pPr indent="540000" algn="just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ХХХ – порядковый номер таблицы</a:t>
            </a:r>
          </a:p>
          <a:p>
            <a:pPr indent="540000" algn="just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ХХ – порядковый номер сметной нормы</a:t>
            </a:r>
            <a:endParaRPr lang="ru-RU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002532" y="2282033"/>
            <a:ext cx="4639931" cy="12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02532" y="2294529"/>
            <a:ext cx="0" cy="2160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91797" y="4488646"/>
            <a:ext cx="465826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02532" y="3935754"/>
            <a:ext cx="465826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02532" y="3374814"/>
            <a:ext cx="465826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02532" y="2785488"/>
            <a:ext cx="465826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Левая фигурная скобка 23"/>
          <p:cNvSpPr/>
          <p:nvPr/>
        </p:nvSpPr>
        <p:spPr>
          <a:xfrm rot="16200000">
            <a:off x="5126497" y="1814081"/>
            <a:ext cx="426507" cy="435633"/>
          </a:xfrm>
          <a:prstGeom prst="leftBrac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/>
          <p:cNvSpPr/>
          <p:nvPr/>
        </p:nvSpPr>
        <p:spPr>
          <a:xfrm rot="16200000">
            <a:off x="5819772" y="1814080"/>
            <a:ext cx="426507" cy="435633"/>
          </a:xfrm>
          <a:prstGeom prst="leftBrac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6724107" y="1705888"/>
            <a:ext cx="400442" cy="660641"/>
          </a:xfrm>
          <a:prstGeom prst="leftBrac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7412066" y="1831424"/>
            <a:ext cx="426507" cy="435633"/>
          </a:xfrm>
          <a:prstGeom prst="lef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92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5121" y="561098"/>
            <a:ext cx="85754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Методики применения сметных норм:</a:t>
            </a: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применения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применения усложняющих факторов производства работ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5932" y="3962400"/>
            <a:ext cx="8915400" cy="26009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Сборники сметных норм не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распространяются:</a:t>
            </a:r>
          </a:p>
          <a:p>
            <a:pPr marL="0" indent="0" algn="ctr">
              <a:buNone/>
            </a:pP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 smtClean="0">
                <a:latin typeface="Georgia" panose="02040502050405020303" pitchFamily="18" charset="0"/>
              </a:rPr>
              <a:t>на </a:t>
            </a:r>
            <a:r>
              <a:rPr lang="ru-RU" sz="2600" dirty="0">
                <a:latin typeface="Georgia" panose="02040502050405020303" pitchFamily="18" charset="0"/>
              </a:rPr>
              <a:t>отдельные виды конструкций и виды работ, к капитальности, классу точности которых предъявляются повышенные </a:t>
            </a:r>
            <a:r>
              <a:rPr lang="ru-RU" sz="2600" dirty="0" smtClean="0">
                <a:latin typeface="Georgia" panose="02040502050405020303" pitchFamily="18" charset="0"/>
              </a:rPr>
              <a:t>требования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 smtClean="0">
                <a:latin typeface="Georgia" panose="02040502050405020303" pitchFamily="18" charset="0"/>
              </a:rPr>
              <a:t>на </a:t>
            </a:r>
            <a:r>
              <a:rPr lang="ru-RU" sz="2600" dirty="0">
                <a:latin typeface="Georgia" panose="02040502050405020303" pitchFamily="18" charset="0"/>
              </a:rPr>
              <a:t>виды работ в горной местности, выполняемые на высоте более </a:t>
            </a:r>
            <a:r>
              <a:rPr lang="ru-RU" sz="2600" dirty="0" smtClean="0">
                <a:latin typeface="Georgia" panose="02040502050405020303" pitchFamily="18" charset="0"/>
              </a:rPr>
              <a:t>    3500 </a:t>
            </a:r>
            <a:r>
              <a:rPr lang="ru-RU" sz="2600" dirty="0">
                <a:latin typeface="Georgia" panose="02040502050405020303" pitchFamily="18" charset="0"/>
              </a:rPr>
              <a:t>м над уровнем моря.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6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9176"/>
            <a:ext cx="11211560" cy="6331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РАЗРАБОТКА НОВЫХ МЕТОДИК ВЫПОЛНЕНА 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СООТВЕТСТВИИ С:</a:t>
            </a:r>
          </a:p>
          <a:p>
            <a:pPr marL="0" indent="0" algn="just">
              <a:buNone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Georgia" panose="02040502050405020303" pitchFamily="18" charset="0"/>
              </a:rPr>
              <a:t>Постановлением </a:t>
            </a:r>
            <a:r>
              <a:rPr lang="ru-RU" sz="2000" dirty="0">
                <a:latin typeface="Georgia" panose="02040502050405020303" pitchFamily="18" charset="0"/>
              </a:rPr>
              <a:t>Правительства Российской </a:t>
            </a:r>
            <a:r>
              <a:rPr lang="ru-RU" sz="2000" dirty="0" smtClean="0">
                <a:latin typeface="Georgia" panose="02040502050405020303" pitchFamily="18" charset="0"/>
              </a:rPr>
              <a:t>Федерации </a:t>
            </a:r>
            <a:r>
              <a:rPr lang="ru-RU" sz="2000" b="1" u="sng" dirty="0" smtClean="0">
                <a:latin typeface="Georgia" panose="02040502050405020303" pitchFamily="18" charset="0"/>
              </a:rPr>
              <a:t>№ </a:t>
            </a:r>
            <a:r>
              <a:rPr lang="ru-RU" sz="2000" b="1" u="sng" dirty="0">
                <a:latin typeface="Georgia" panose="02040502050405020303" pitchFamily="18" charset="0"/>
              </a:rPr>
              <a:t>959 от 23.09.2016г.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</a:t>
            </a:r>
            <a:r>
              <a:rPr lang="ru-RU" sz="2000" dirty="0">
                <a:latin typeface="Georgia" panose="02040502050405020303" pitchFamily="18" charset="0"/>
              </a:rPr>
              <a:t>О Федеральной государственной информационной системе ценообразования в строительстве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</a:p>
          <a:p>
            <a:pPr marL="0" indent="0" algn="just">
              <a:buNone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Georgia" panose="02040502050405020303" pitchFamily="18" charset="0"/>
              </a:rPr>
              <a:t>Постановлением Правительства Российской Федерации </a:t>
            </a:r>
            <a:r>
              <a:rPr lang="ru-RU" sz="2000" b="1" u="sng" dirty="0">
                <a:latin typeface="Georgia" panose="02040502050405020303" pitchFamily="18" charset="0"/>
              </a:rPr>
              <a:t>№ 1452 от 23.12.2016г.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</a:t>
            </a:r>
            <a:r>
              <a:rPr lang="ru-RU" sz="2000" dirty="0">
                <a:latin typeface="Georgia" panose="02040502050405020303" pitchFamily="18" charset="0"/>
              </a:rPr>
              <a:t>О мониторинге цен строительных ресурсов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</a:p>
          <a:p>
            <a:pPr marL="0" indent="0" algn="just">
              <a:buNone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ПОЛОЖЕНИЯ НОВЫХ МЕТОДИК ПРЕДУСМАТРИВАЮТ: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          порядок применения ресурсного метода определения сметной стоимости          строительства, реконструкции и капитального ремонта объектов капитального строительства</a:t>
            </a:r>
          </a:p>
          <a:p>
            <a:pPr marL="0" indent="0" algn="just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69964250"/>
              </p:ext>
            </p:extLst>
          </p:nvPr>
        </p:nvGraphicFramePr>
        <p:xfrm>
          <a:off x="1595120" y="0"/>
          <a:ext cx="10335211" cy="671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8344" y="0"/>
            <a:ext cx="10194349" cy="775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 smtClean="0">
                <a:latin typeface="Georgia" panose="02040502050405020303" pitchFamily="18" charset="0"/>
              </a:rPr>
              <a:t>Раздел 10 </a:t>
            </a:r>
            <a:r>
              <a:rPr lang="ru-RU" b="1" dirty="0" smtClean="0">
                <a:latin typeface="Georgia" panose="02040502050405020303" pitchFamily="18" charset="0"/>
              </a:rPr>
              <a:t>Особенности применения сметных норм при производстве сметных норм при производстве демонтажных работ</a:t>
            </a:r>
            <a:endParaRPr lang="ru-RU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84845"/>
              </p:ext>
            </p:extLst>
          </p:nvPr>
        </p:nvGraphicFramePr>
        <p:xfrm>
          <a:off x="1451998" y="1200444"/>
          <a:ext cx="10607040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961"/>
                <a:gridCol w="4328160"/>
                <a:gridCol w="2407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Методика </a:t>
                      </a:r>
                    </a:p>
                    <a:p>
                      <a:pPr algn="ctr"/>
                      <a:r>
                        <a:rPr lang="ru-RU" dirty="0" smtClean="0"/>
                        <a:t>применения сметных</a:t>
                      </a:r>
                      <a:r>
                        <a:rPr lang="ru-RU" baseline="0" dirty="0" smtClean="0"/>
                        <a:t> норм: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МДС81-37.2004</a:t>
                      </a:r>
                    </a:p>
                    <a:p>
                      <a:pPr algn="ctr"/>
                      <a:r>
                        <a:rPr lang="ru-RU" dirty="0" smtClean="0"/>
                        <a:t>МДС81-38.2004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Коэффициент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Сборные бетонные и железобетонные строительные конструкции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Сборные бетонные и железобетонные конструкции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Сборные деревянные конструкции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Сборные деревянные конструкции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Системы инженерно-технического обеспечения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Внутренние санитарно-технические устройства (водопровод, газопровод, канализация, водостоки, отопление, вентиляция)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Металлические конструкции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Металлические конструкции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Сети инженерно-технического обеспечения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Наружные сети водопровода, канализации, тепло- и газо-снабжение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23057"/>
              </p:ext>
            </p:extLst>
          </p:nvPr>
        </p:nvGraphicFramePr>
        <p:xfrm>
          <a:off x="1447320" y="244638"/>
          <a:ext cx="10607040" cy="64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961"/>
                <a:gridCol w="4328160"/>
                <a:gridCol w="2407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Методика </a:t>
                      </a:r>
                    </a:p>
                    <a:p>
                      <a:pPr algn="ctr"/>
                      <a:r>
                        <a:rPr lang="ru-RU" dirty="0" smtClean="0"/>
                        <a:t>применения сметных</a:t>
                      </a:r>
                      <a:r>
                        <a:rPr lang="ru-RU" baseline="0" dirty="0" smtClean="0"/>
                        <a:t> норм: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МДС81-37.2004</a:t>
                      </a:r>
                    </a:p>
                    <a:p>
                      <a:pPr algn="ctr"/>
                      <a:r>
                        <a:rPr lang="ru-RU" dirty="0" smtClean="0"/>
                        <a:t>МДС81-38.2004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Коэффициент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пригодное для дальнейшего использования, со снятием с места установки, необходимой разборкой и консервированием с целью длительного или кратковременного хранения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подлежит дальнейшему использованию, со снятием с места установки, необходимой разборкой и консервированием с целью длительного или кратковременного хранения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пригодное для дальнейшего использования, со снятием с места установки, необходимой разборкой без надобности хранения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подлежит дальнейшему использованию, без надобности хранения (перемещается в цеху на другое место установки и т.п.)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не пригодное для дальнейшего использования (предназначено в лом) с разборкой и резкой на части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не подлежит дальнейшему использованию (предназначено в лом) с разборкой и резкой на части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не пригодное для дальнейшего использования (предназначено в лом) без разборки и резки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не подлежит дальнейшему использованию (предназначено в лом) без разборки и резки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3360" y="224894"/>
            <a:ext cx="10495280" cy="5955476"/>
          </a:xfrm>
          <a:prstGeom prst="rect">
            <a:avLst/>
          </a:prstGeom>
          <a:effectLst>
            <a:outerShdw blurRad="50800" dist="50800" dir="108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ПРИМЕНЕНИЯ СМЕТНЫХ НОРМ</a:t>
            </a: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МОНТАЖ ОБОРУДОВАНИЯ</a:t>
            </a: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положения как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регламентирующие порядок применения сметных норм на оборудование, отсутствующее в сборниках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ГЭСНм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в случае монтажа иных типов и видов оборудования, в том числе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импортного;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положения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 определению затрат на шефмонтаж;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положения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 определению затрат на установку оборудования, мебели и инвентаря, которое поставляется в собранном и разобранном виде, требующее разборки и сборки на месте, подключения к сетям или не требующее;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порядок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определения затрат на доводку до проектных параметров крупного оборудования </a:t>
            </a: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т.д.</a:t>
            </a:r>
            <a:endParaRPr lang="ru-RU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224894"/>
            <a:ext cx="11490960" cy="6463308"/>
          </a:xfrm>
          <a:prstGeom prst="rect">
            <a:avLst/>
          </a:prstGeom>
          <a:effectLst>
            <a:outerShdw blurRad="50800" dist="50800" dir="108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ПРИМЕНЕНИЯ СМЕТНЫХ НОРМ</a:t>
            </a: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РЕМОНТНО-СТРОИТЕЛЬНЫЕ РАБОТЫ:</a:t>
            </a: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8.8 предусматривает применение норм </a:t>
            </a:r>
            <a:r>
              <a:rPr lang="ru-RU" dirty="0" err="1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ГЭСНр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отдельные виды строительных работ (неинвентарные леса, понижение отметок пола подвала и т.д.), производство которых аналогично предусмотренным сметными нормами на ремонтно-строительные работы, а так же соответствуют нормативным требованиям по их выполнению;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8.6 предусматривает учет в ЛСР на ремонтно-строительные работы затрат на затаривание мусора в мешки и спуск его с отноской вручную на носилках, или в мешках;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Предусматривают порядок применения коэффициентов к нормам сборников ГЭСН на строительные и специальные строительные работы, при отсутствии необходимых сметных норм в сборниках на ремонтно-строительные работы: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1,15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нормам затрат труда рабочих-строителей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1,25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нормам времени эксплуатации строительных машин и механизмов,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затратам труда машинистов</a:t>
            </a: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24" y="137968"/>
            <a:ext cx="850386" cy="847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84" y="3153893"/>
            <a:ext cx="853036" cy="8593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8880" y="137968"/>
            <a:ext cx="8392160" cy="457369"/>
          </a:xfrm>
          <a:prstGeom prst="rect">
            <a:avLst/>
          </a:prstGeom>
          <a:effectLst>
            <a:outerShdw blurRad="50800" dist="50800" dir="108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numCol="1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ГЭСН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строительные и специальные строительные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8720" y="1117329"/>
            <a:ext cx="96113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ГЭСНр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ремонтно-строительные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</a:t>
            </a:r>
            <a:r>
              <a:rPr lang="ru-RU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ГЭСНм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монтаж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оборудования, </a:t>
            </a:r>
            <a:r>
              <a:rPr lang="ru-RU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ГЭСНп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пусконаладочные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ГЭСН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№46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на строительные и специальные строительные работы по разборке (демонтажу</a:t>
            </a:r>
            <a:r>
              <a:rPr lang="ru-RU" dirty="0" smtClean="0">
                <a:latin typeface="Georgia" panose="02040502050405020303" pitchFamily="18" charset="0"/>
              </a:rPr>
              <a:t>) конструкций, </a:t>
            </a:r>
            <a:r>
              <a:rPr lang="ru-RU" dirty="0">
                <a:latin typeface="Georgia" panose="02040502050405020303" pitchFamily="18" charset="0"/>
              </a:rPr>
              <a:t>включенные в </a:t>
            </a:r>
            <a:r>
              <a:rPr lang="ru-RU" dirty="0" smtClean="0">
                <a:latin typeface="Georgia" panose="02040502050405020303" pitchFamily="18" charset="0"/>
              </a:rPr>
              <a:t>ГЭСН </a:t>
            </a:r>
            <a:r>
              <a:rPr lang="ru-RU" dirty="0">
                <a:latin typeface="Georgia" panose="02040502050405020303" pitchFamily="18" charset="0"/>
              </a:rPr>
              <a:t>(«прямые сметные нормы</a:t>
            </a:r>
            <a:r>
              <a:rPr lang="ru-RU" dirty="0" smtClean="0">
                <a:latin typeface="Georgia" panose="02040502050405020303" pitchFamily="18" charset="0"/>
              </a:rPr>
              <a:t>»), например,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ГЭСН27-03-008-01 «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Разборка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покрытий и оснований: мостовой из булыжного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камня»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на строительные и специально-строительные работы, используемые при определении сметных норм по разборке (демонтажу) </a:t>
            </a:r>
            <a:r>
              <a:rPr lang="ru-RU" dirty="0" smtClean="0">
                <a:latin typeface="Georgia" panose="02040502050405020303" pitchFamily="18" charset="0"/>
              </a:rPr>
              <a:t>конструкций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smtClean="0">
                <a:latin typeface="Georgia" panose="02040502050405020303" pitchFamily="18" charset="0"/>
              </a:rPr>
              <a:t>с </a:t>
            </a:r>
            <a:r>
              <a:rPr lang="ru-RU" dirty="0">
                <a:latin typeface="Georgia" panose="02040502050405020303" pitchFamily="18" charset="0"/>
              </a:rPr>
              <a:t>применением понижающих коэффициентов на демонтажные </a:t>
            </a:r>
            <a:r>
              <a:rPr lang="ru-RU" dirty="0" smtClean="0">
                <a:latin typeface="Georgia" panose="02040502050405020303" pitchFamily="18" charset="0"/>
              </a:rPr>
              <a:t>работы, например,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ГЭСН06-01-006-01 «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Устройство фундаментов под оборудование прокатных цехов с листовыми станами на участках: загрузки печей под вспомогательное оборудование объемом более 1000 м3/Применительно Демонтажные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работы» </a:t>
            </a:r>
            <a:r>
              <a:rPr lang="ru-RU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(Табл.2</a:t>
            </a:r>
            <a:r>
              <a:rPr lang="ru-RU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, п.1 Демонтаж (разборка) сборных бетонных и железобетонных строительных конструкций ОЗП=0,8; ЭМ=0,8 к </a:t>
            </a:r>
            <a:r>
              <a:rPr lang="ru-RU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расх</a:t>
            </a:r>
            <a:r>
              <a:rPr lang="ru-RU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.; ЗПМ=0,8; МАТ=0 к </a:t>
            </a:r>
            <a:r>
              <a:rPr lang="ru-RU" sz="14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расх</a:t>
            </a:r>
            <a:r>
              <a:rPr lang="ru-RU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.; ТЗ=0,8; ТЗМ=0,8</a:t>
            </a:r>
            <a:r>
              <a:rPr lang="ru-RU" sz="14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  <a:endParaRPr lang="ru-RU" sz="1400" b="1" i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72080" y="985520"/>
            <a:ext cx="9398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6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3360" y="224894"/>
            <a:ext cx="10495280" cy="4985980"/>
          </a:xfrm>
          <a:prstGeom prst="rect">
            <a:avLst/>
          </a:prstGeom>
          <a:effectLst>
            <a:outerShdw blurRad="50800" dist="50800" dir="108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ПРИМЕНЕНИЯ СМЕТНЫХ НОРМ</a:t>
            </a: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ПУСКОНАЛАДОЧНЫЕ РАБОТЫ</a:t>
            </a:r>
          </a:p>
          <a:p>
            <a:pPr indent="180000" algn="ct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исключены </a:t>
            </a:r>
            <a:r>
              <a:rPr lang="ru-RU" dirty="0">
                <a:latin typeface="Georgia" panose="02040502050405020303" pitchFamily="18" charset="0"/>
              </a:rPr>
              <a:t>положения об отсутствии необходимости применения понижающего коэффициента 0,8 к сметным нормам в случае, если работы по монтажу оборудования и ПНР выполняются одной организацией, но разными звеньями или бригадами (п. 9.4 Методики);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отсутствует </a:t>
            </a:r>
            <a:r>
              <a:rPr lang="ru-RU" dirty="0">
                <a:latin typeface="Georgia" panose="02040502050405020303" pitchFamily="18" charset="0"/>
              </a:rPr>
              <a:t>порядок определения затрат на ПНР по оборудованию, отсутствующему в сборниках </a:t>
            </a:r>
            <a:r>
              <a:rPr lang="ru-RU" dirty="0" err="1">
                <a:latin typeface="Georgia" panose="02040502050405020303" pitchFamily="18" charset="0"/>
              </a:rPr>
              <a:t>ГЭСНп</a:t>
            </a:r>
            <a:r>
              <a:rPr lang="ru-RU" dirty="0">
                <a:latin typeface="Georgia" panose="02040502050405020303" pitchFamily="18" charset="0"/>
              </a:rPr>
              <a:t>, а также в случае монтажа иных типов и видов оборудования, в том числе импортного;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о</a:t>
            </a:r>
            <a:r>
              <a:rPr lang="ru-RU" dirty="0" smtClean="0">
                <a:latin typeface="Georgia" panose="02040502050405020303" pitchFamily="18" charset="0"/>
              </a:rPr>
              <a:t>тсутствуют </a:t>
            </a:r>
            <a:r>
              <a:rPr lang="ru-RU" dirty="0">
                <a:latin typeface="Georgia" panose="02040502050405020303" pitchFamily="18" charset="0"/>
              </a:rPr>
              <a:t>положения о проведении повторных ПНР, вызванных изменением технологического процесса, режима работы оборудования, что связано с частичным изменением проекта, а также вынужденной заменой </a:t>
            </a:r>
            <a:r>
              <a:rPr lang="ru-RU" dirty="0" smtClean="0">
                <a:latin typeface="Georgia" panose="02040502050405020303" pitchFamily="18" charset="0"/>
              </a:rPr>
              <a:t>оборудования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т.д.</a:t>
            </a:r>
            <a:endParaRPr lang="ru-RU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645" y="248190"/>
            <a:ext cx="8911687" cy="38173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Приложение № 2 Методики применения сметных норм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2240" y="629920"/>
            <a:ext cx="10708640" cy="5557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Изменены </a:t>
            </a:r>
            <a:r>
              <a:rPr lang="ru-RU" sz="1600" dirty="0">
                <a:latin typeface="Georgia" panose="02040502050405020303" pitchFamily="18" charset="0"/>
              </a:rPr>
              <a:t>сами таблицы коэффициентов. Ранее было деление по виду работ: строительные, монтажные, ремонтно-строительные и пусконаладочные. Теперь идет деление по виду строительства: новое строительство, реконструкция, капитальный ремонт с разбивкой по видам сметных норм (т.е. выделены строительные и специально-строительные работы, монтажные работы, ремонтно-строительные работы, отдельно так же выделены коэффициенты к сборнику ГЭСН №46).  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 </a:t>
            </a:r>
            <a:r>
              <a:rPr lang="ru-RU" sz="1600" dirty="0">
                <a:latin typeface="Georgia" panose="02040502050405020303" pitchFamily="18" charset="0"/>
              </a:rPr>
              <a:t>таблице 1 коэффициентов при новом строительстве внесены изменения в коэффициенты, в частности, отменено деление на работу во вредных условиях и во вредных условиях со стесненными условиями работ, работа в стесненных условиях застроенной части городов заменена на работу в стесненных условиях застроенной части населенных пунктов, введены дополнительные строки на производство работ в помещениях высотой до 1,8 м, на производство работ на склонах гор с сохранением природного ландшафта. 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 </a:t>
            </a:r>
            <a:r>
              <a:rPr lang="ru-RU" sz="1600" dirty="0">
                <a:latin typeface="Georgia" panose="02040502050405020303" pitchFamily="18" charset="0"/>
              </a:rPr>
              <a:t>таблице 2 коэффициентов при реконструкции объектов капитального строительства приведены те коэффициенты, которые ранее были в единых таблицах коэффициентов к </a:t>
            </a:r>
            <a:r>
              <a:rPr lang="ru-RU" sz="1600" dirty="0" smtClean="0">
                <a:latin typeface="Georgia" panose="02040502050405020303" pitchFamily="18" charset="0"/>
              </a:rPr>
              <a:t>МДС 36, 37, 38, 40. </a:t>
            </a:r>
            <a:r>
              <a:rPr lang="ru-RU" sz="1600" dirty="0">
                <a:latin typeface="Georgia" panose="02040502050405020303" pitchFamily="18" charset="0"/>
              </a:rPr>
              <a:t>К существовавшим ранее коэффициентам добавлена новая строка: «Производство работ в помещениях с остановленным производством, при этом в зоне работ есть оборудование, мебель...» и «Производство работ на склонах гор с сохранением природного ландшафта». 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В таблице 3 коэффициентов при ремонте добавлена новая строка «Производство ремонтных работ в помещениях с остановленным производством, при этом в зоне работ есть оборудование, мебель», в строке на ремонт кровель добавлен ремонт кровель средней сложности (ране были только сложные кровли). Добавлены строки: «Производство работ на склонах гор с сохранением природного ландшафта» и «Производство работ на режимных объектах с пропускной системой». 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</a:rPr>
              <a:t>Таблица коэффициентов на выполнение пусконаладочных работ практически не изменена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9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6597" t="16225" r="5248" b="45925"/>
          <a:stretch/>
        </p:blipFill>
        <p:spPr bwMode="auto">
          <a:xfrm>
            <a:off x="1717040" y="131020"/>
            <a:ext cx="9712960" cy="2993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6689" t="63870" r="5295" b="29834"/>
          <a:stretch/>
        </p:blipFill>
        <p:spPr bwMode="auto">
          <a:xfrm>
            <a:off x="1717040" y="3124677"/>
            <a:ext cx="9712960" cy="597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17040" y="4032423"/>
            <a:ext cx="9667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Вредные </a:t>
            </a:r>
            <a:r>
              <a:rPr lang="ru-RU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труда определяются </a:t>
            </a:r>
            <a:r>
              <a:rPr lang="ru-RU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охранной зоной вдоль воздушных линий электропередачи рассматривается </a:t>
            </a:r>
            <a:r>
              <a:rPr lang="ru-RU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i="1" dirty="0" smtClean="0">
                <a:latin typeface="Georgia" panose="02040502050405020303" pitchFamily="18" charset="0"/>
              </a:rPr>
              <a:t>Стесненные </a:t>
            </a:r>
            <a:r>
              <a:rPr lang="ru-RU" i="1" dirty="0">
                <a:latin typeface="Georgia" panose="02040502050405020303" pitchFamily="18" charset="0"/>
              </a:rPr>
              <a:t>условия в застроенной части населенных пунктов определяются </a:t>
            </a:r>
            <a:r>
              <a:rPr lang="ru-RU" i="1" dirty="0" smtClean="0">
                <a:latin typeface="Georgia" panose="02040502050405020303" pitchFamily="18" charset="0"/>
              </a:rPr>
              <a:t>…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i="1" dirty="0" smtClean="0">
                <a:latin typeface="Georgia" panose="02040502050405020303" pitchFamily="18" charset="0"/>
              </a:rPr>
              <a:t>Эксплуатируемый </a:t>
            </a:r>
            <a:r>
              <a:rPr lang="ru-RU" i="1" dirty="0">
                <a:latin typeface="Georgia" panose="02040502050405020303" pitchFamily="18" charset="0"/>
              </a:rPr>
              <a:t>объект капитального строительства </a:t>
            </a:r>
            <a:r>
              <a:rPr lang="ru-RU" i="1" dirty="0" smtClean="0">
                <a:latin typeface="Georgia" panose="02040502050405020303" pitchFamily="18" charset="0"/>
              </a:rPr>
              <a:t>…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i="1" dirty="0" smtClean="0">
                <a:latin typeface="Georgia" panose="02040502050405020303" pitchFamily="18" charset="0"/>
              </a:rPr>
              <a:t>Рабочий </a:t>
            </a:r>
            <a:r>
              <a:rPr lang="ru-RU" i="1" dirty="0">
                <a:latin typeface="Georgia" panose="02040502050405020303" pitchFamily="18" charset="0"/>
              </a:rPr>
              <a:t>процесс рассматривается </a:t>
            </a:r>
            <a:r>
              <a:rPr lang="ru-RU" i="1" dirty="0" smtClean="0">
                <a:latin typeface="Georgia" panose="02040502050405020303" pitchFamily="18" charset="0"/>
              </a:rPr>
              <a:t>как…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i="1" dirty="0" smtClean="0">
                <a:latin typeface="Georgia" panose="02040502050405020303" pitchFamily="18" charset="0"/>
              </a:rPr>
              <a:t>К </a:t>
            </a:r>
            <a:r>
              <a:rPr lang="ru-RU" i="1" dirty="0">
                <a:latin typeface="Georgia" panose="02040502050405020303" pitchFamily="18" charset="0"/>
              </a:rPr>
              <a:t>кровлям средней сложности </a:t>
            </a:r>
            <a:r>
              <a:rPr lang="ru-RU" i="1" dirty="0" smtClean="0">
                <a:latin typeface="Georgia" panose="02040502050405020303" pitchFamily="18" charset="0"/>
              </a:rPr>
              <a:t>относятся…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687902" y="2139351"/>
            <a:ext cx="9144000" cy="14268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6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84848" y="284670"/>
            <a:ext cx="11083506" cy="56071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УСЛОВИЯ ПЕРЕХОДА К РЕСУРСНОМУ МЕТОДУ:</a:t>
            </a:r>
          </a:p>
          <a:p>
            <a:pPr marL="0" indent="0" algn="just">
              <a:buNone/>
            </a:pPr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b="1" u="sng" dirty="0" smtClean="0">
                <a:latin typeface="Georgia" panose="02040502050405020303" pitchFamily="18" charset="0"/>
              </a:rPr>
              <a:t>включение </a:t>
            </a:r>
            <a:r>
              <a:rPr lang="ru-RU" sz="2400" b="1" u="sng" dirty="0">
                <a:latin typeface="Georgia" panose="02040502050405020303" pitchFamily="18" charset="0"/>
              </a:rPr>
              <a:t>сведений о соответствующих сметных нормативах</a:t>
            </a:r>
            <a:r>
              <a:rPr lang="ru-RU" sz="2400" dirty="0">
                <a:latin typeface="Georgia" panose="02040502050405020303" pitchFamily="18" charset="0"/>
              </a:rPr>
              <a:t>, утвержденных в соответствии со ст. 8.3 </a:t>
            </a:r>
            <a:r>
              <a:rPr lang="ru-RU" sz="2400" dirty="0" err="1">
                <a:latin typeface="Georgia" panose="02040502050405020303" pitchFamily="18" charset="0"/>
              </a:rPr>
              <a:t>ГрК</a:t>
            </a:r>
            <a:r>
              <a:rPr lang="ru-RU" sz="2400" dirty="0">
                <a:latin typeface="Georgia" panose="02040502050405020303" pitchFamily="18" charset="0"/>
              </a:rPr>
              <a:t> РФ (в редакции Федерального закона № 191-ФЗ), </a:t>
            </a:r>
            <a:r>
              <a:rPr lang="ru-RU" sz="2400" b="1" u="sng" dirty="0">
                <a:latin typeface="Georgia" panose="02040502050405020303" pitchFamily="18" charset="0"/>
              </a:rPr>
              <a:t>в федеральный реестр сметных нормативов</a:t>
            </a:r>
            <a:r>
              <a:rPr lang="ru-RU" sz="2400" dirty="0">
                <a:latin typeface="Georgia" panose="02040502050405020303" pitchFamily="18" charset="0"/>
              </a:rPr>
              <a:t> в установленном порядке</a:t>
            </a:r>
            <a:r>
              <a:rPr lang="ru-RU" sz="2400" dirty="0" smtClean="0">
                <a:latin typeface="Georgia" panose="02040502050405020303" pitchFamily="18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введение </a:t>
            </a:r>
            <a:r>
              <a:rPr lang="ru-RU" sz="2400" dirty="0">
                <a:latin typeface="Georgia" panose="02040502050405020303" pitchFamily="18" charset="0"/>
              </a:rPr>
              <a:t>в действие указанных сметных нормативов</a:t>
            </a:r>
            <a:r>
              <a:rPr lang="ru-RU" sz="2400" dirty="0" smtClean="0">
                <a:latin typeface="Georgia" panose="02040502050405020303" pitchFamily="18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размещение </a:t>
            </a:r>
            <a:r>
              <a:rPr lang="ru-RU" sz="2400" dirty="0">
                <a:latin typeface="Georgia" panose="02040502050405020303" pitchFamily="18" charset="0"/>
              </a:rPr>
              <a:t>в ФГИС ценообразования в строительстве сметных цен </a:t>
            </a:r>
            <a:r>
              <a:rPr lang="ru-RU" sz="2400" dirty="0" smtClean="0">
                <a:latin typeface="Georgia" panose="02040502050405020303" pitchFamily="18" charset="0"/>
              </a:rPr>
              <a:t>строительных </a:t>
            </a:r>
            <a:r>
              <a:rPr lang="ru-RU" sz="2400" dirty="0">
                <a:latin typeface="Georgia" panose="02040502050405020303" pitchFamily="18" charset="0"/>
              </a:rPr>
              <a:t>ресурсов, определенных в соответствии с частью 5 ст. 8.3 </a:t>
            </a:r>
            <a:r>
              <a:rPr lang="ru-RU" sz="2400" dirty="0" err="1">
                <a:latin typeface="Georgia" panose="02040502050405020303" pitchFamily="18" charset="0"/>
              </a:rPr>
              <a:t>ГрК</a:t>
            </a:r>
            <a:r>
              <a:rPr lang="ru-RU" sz="2400" dirty="0">
                <a:latin typeface="Georgia" panose="02040502050405020303" pitchFamily="18" charset="0"/>
              </a:rPr>
              <a:t> РФ (в редакции Федерального закона № 191-ФЗ).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1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271821" y="340264"/>
            <a:ext cx="10515600" cy="573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latin typeface="Georgia" panose="02040502050405020303" pitchFamily="18" charset="0"/>
              </a:rPr>
              <a:t>Территориальная сметно-нормативная база Республики Башкортостан, </a:t>
            </a:r>
          </a:p>
          <a:p>
            <a:pPr marL="0" indent="0" algn="ctr">
              <a:buNone/>
            </a:pPr>
            <a:r>
              <a:rPr lang="ru-RU" sz="2600" dirty="0" smtClean="0">
                <a:latin typeface="Georgia" panose="02040502050405020303" pitchFamily="18" charset="0"/>
              </a:rPr>
              <a:t>а также</a:t>
            </a:r>
            <a:r>
              <a:rPr lang="ru-RU" sz="2600" b="1" dirty="0" smtClean="0">
                <a:latin typeface="Georgia" panose="02040502050405020303" pitchFamily="18" charset="0"/>
              </a:rPr>
              <a:t> </a:t>
            </a:r>
            <a:r>
              <a:rPr lang="ru-RU" sz="2600" dirty="0" smtClean="0">
                <a:latin typeface="Georgia" panose="02040502050405020303" pitchFamily="18" charset="0"/>
              </a:rPr>
              <a:t>все </a:t>
            </a:r>
            <a:r>
              <a:rPr lang="ru-RU" sz="2600" dirty="0">
                <a:latin typeface="Georgia" panose="02040502050405020303" pitchFamily="18" charset="0"/>
              </a:rPr>
              <a:t>сметные нормативы, </a:t>
            </a:r>
            <a:endParaRPr lang="ru-RU" sz="26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600" b="1" u="sng" dirty="0" smtClean="0">
                <a:latin typeface="Georgia" panose="02040502050405020303" pitchFamily="18" charset="0"/>
              </a:rPr>
              <a:t>включенные в </a:t>
            </a:r>
            <a:r>
              <a:rPr lang="ru-RU" sz="2600" b="1" u="sng" dirty="0">
                <a:latin typeface="Georgia" panose="02040502050405020303" pitchFamily="18" charset="0"/>
              </a:rPr>
              <a:t>федеральный реестр сметных нормативов </a:t>
            </a:r>
            <a:endParaRPr lang="ru-RU" sz="2600" b="1" u="sng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600" b="1" u="sng" dirty="0" smtClean="0">
                <a:latin typeface="Georgia" panose="02040502050405020303" pitchFamily="18" charset="0"/>
              </a:rPr>
              <a:t>до </a:t>
            </a:r>
            <a:r>
              <a:rPr lang="ru-RU" sz="2600" b="1" u="sng" dirty="0">
                <a:latin typeface="Georgia" panose="02040502050405020303" pitchFamily="18" charset="0"/>
              </a:rPr>
              <a:t>30 сентября 2017 г.</a:t>
            </a:r>
            <a:r>
              <a:rPr lang="ru-RU" sz="2600" dirty="0">
                <a:latin typeface="Georgia" panose="02040502050405020303" pitchFamily="18" charset="0"/>
              </a:rPr>
              <a:t> </a:t>
            </a:r>
            <a:endParaRPr lang="ru-RU" sz="26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Georgia" panose="02040502050405020303" pitchFamily="18" charset="0"/>
              </a:rPr>
              <a:t>или </a:t>
            </a:r>
            <a:r>
              <a:rPr lang="ru-RU" sz="2600" dirty="0">
                <a:latin typeface="Georgia" panose="02040502050405020303" pitchFamily="18" charset="0"/>
              </a:rPr>
              <a:t>утверждены органами исполнительной власти субъектов </a:t>
            </a:r>
            <a:r>
              <a:rPr lang="ru-RU" sz="2600" dirty="0" smtClean="0">
                <a:latin typeface="Georgia" panose="02040502050405020303" pitchFamily="18" charset="0"/>
              </a:rPr>
              <a:t>Российской Федерации </a:t>
            </a:r>
            <a:endParaRPr lang="ru-RU" sz="26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Georgia" panose="02040502050405020303" pitchFamily="18" charset="0"/>
              </a:rPr>
              <a:t>в установленном порядке</a:t>
            </a:r>
            <a:r>
              <a:rPr lang="ru-RU" sz="2600" dirty="0">
                <a:latin typeface="Georgia" panose="02040502050405020303" pitchFamily="18" charset="0"/>
              </a:rPr>
              <a:t>, </a:t>
            </a:r>
            <a:r>
              <a:rPr lang="ru-RU" sz="2600" dirty="0" smtClean="0">
                <a:latin typeface="Georgia" panose="02040502050405020303" pitchFamily="18" charset="0"/>
              </a:rPr>
              <a:t>до 03.07.2016г</a:t>
            </a:r>
            <a:r>
              <a:rPr lang="ru-RU" sz="2600" dirty="0">
                <a:latin typeface="Georgia" panose="02040502050405020303" pitchFamily="18" charset="0"/>
              </a:rPr>
              <a:t>., </a:t>
            </a:r>
            <a:endParaRPr lang="ru-RU" sz="26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600" b="1" u="sng" dirty="0" smtClean="0">
                <a:latin typeface="Georgia" panose="02040502050405020303" pitchFamily="18" charset="0"/>
              </a:rPr>
              <a:t>действуют до даты выполнения всех трех условий </a:t>
            </a:r>
          </a:p>
          <a:p>
            <a:pPr marL="0" indent="0" algn="ctr">
              <a:buNone/>
            </a:pPr>
            <a:r>
              <a:rPr lang="ru-RU" sz="2600" dirty="0" smtClean="0">
                <a:latin typeface="Georgia" panose="02040502050405020303" pitchFamily="18" charset="0"/>
              </a:rPr>
              <a:t>перехода к ресурсному методу </a:t>
            </a:r>
          </a:p>
          <a:p>
            <a:pPr marL="0" indent="0" algn="ctr">
              <a:buNone/>
            </a:pPr>
            <a:r>
              <a:rPr lang="ru-RU" sz="2600" dirty="0" smtClean="0">
                <a:latin typeface="Georgia" panose="02040502050405020303" pitchFamily="18" charset="0"/>
              </a:rPr>
              <a:t>(</a:t>
            </a:r>
            <a:r>
              <a:rPr lang="ru-RU" sz="2600" i="1" dirty="0" smtClean="0">
                <a:latin typeface="Georgia" panose="02040502050405020303" pitchFamily="18" charset="0"/>
              </a:rPr>
              <a:t>извлечение из </a:t>
            </a:r>
            <a:r>
              <a:rPr lang="ru-RU" sz="2600" i="1" dirty="0">
                <a:latin typeface="Georgia" panose="02040502050405020303" pitchFamily="18" charset="0"/>
              </a:rPr>
              <a:t>письма Минстроя </a:t>
            </a:r>
            <a:r>
              <a:rPr lang="ru-RU" sz="2600" i="1" dirty="0" smtClean="0">
                <a:latin typeface="Georgia" panose="02040502050405020303" pitchFamily="18" charset="0"/>
              </a:rPr>
              <a:t>Российской Федерации </a:t>
            </a:r>
          </a:p>
          <a:p>
            <a:pPr marL="0" indent="0" algn="ctr">
              <a:buNone/>
            </a:pPr>
            <a:r>
              <a:rPr lang="ru-RU" sz="2600" i="1" dirty="0" smtClean="0">
                <a:latin typeface="Georgia" panose="02040502050405020303" pitchFamily="18" charset="0"/>
              </a:rPr>
              <a:t>от </a:t>
            </a:r>
            <a:r>
              <a:rPr lang="ru-RU" sz="2600" i="1" dirty="0">
                <a:latin typeface="Georgia" panose="02040502050405020303" pitchFamily="18" charset="0"/>
              </a:rPr>
              <a:t>11 августа 2017 г. № 28632-ЕС/09 </a:t>
            </a:r>
            <a:r>
              <a:rPr lang="ru-RU" sz="2600" dirty="0" smtClean="0">
                <a:latin typeface="Georgia" panose="02040502050405020303" pitchFamily="18" charset="0"/>
              </a:rPr>
              <a:t>).</a:t>
            </a:r>
            <a:endParaRPr lang="ru-RU" sz="2600" dirty="0">
              <a:latin typeface="Georgia" panose="0204050205040502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6699" y="182158"/>
            <a:ext cx="95798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Отменены, согласно приказа </a:t>
            </a:r>
            <a:r>
              <a:rPr lang="ru-RU" dirty="0">
                <a:latin typeface="Georgia" panose="02040502050405020303" pitchFamily="18" charset="0"/>
              </a:rPr>
              <a:t>Министерства строительства и жилищно-коммунального хозяйства Российской Федерации </a:t>
            </a:r>
            <a:r>
              <a:rPr lang="ru-RU" sz="2200" b="1" u="sng" dirty="0" smtClean="0">
                <a:latin typeface="Georgia" panose="02040502050405020303" pitchFamily="18" charset="0"/>
              </a:rPr>
              <a:t>от </a:t>
            </a:r>
            <a:r>
              <a:rPr lang="ru-RU" sz="2200" b="1" u="sng" dirty="0" smtClean="0">
                <a:latin typeface="Georgia" panose="02040502050405020303" pitchFamily="18" charset="0"/>
              </a:rPr>
              <a:t>30.06.2017г. №946/</a:t>
            </a:r>
            <a:r>
              <a:rPr lang="ru-RU" sz="2200" b="1" u="sng" dirty="0" err="1" smtClean="0">
                <a:latin typeface="Georgia" panose="02040502050405020303" pitchFamily="18" charset="0"/>
              </a:rPr>
              <a:t>пр</a:t>
            </a:r>
            <a:r>
              <a:rPr lang="ru-RU" dirty="0" smtClean="0">
                <a:latin typeface="Georgia" panose="02040502050405020303" pitchFamily="18" charset="0"/>
              </a:rPr>
              <a:t>:</a:t>
            </a:r>
          </a:p>
          <a:p>
            <a:pPr algn="ctr"/>
            <a:endParaRPr lang="ru-RU" dirty="0" smtClean="0">
              <a:latin typeface="Georgia" panose="02040502050405020303" pitchFamily="18" charset="0"/>
            </a:endParaRPr>
          </a:p>
          <a:p>
            <a:pPr algn="ctr"/>
            <a:r>
              <a:rPr lang="ru-RU" sz="2200" b="1" dirty="0" smtClean="0">
                <a:latin typeface="Georgia" panose="02040502050405020303" pitchFamily="18" charset="0"/>
              </a:rPr>
              <a:t>МДС81-36.2004</a:t>
            </a:r>
            <a:r>
              <a:rPr lang="ru-RU" sz="2200" dirty="0" smtClean="0">
                <a:latin typeface="Georgia" panose="02040502050405020303" pitchFamily="18" charset="0"/>
              </a:rPr>
              <a:t>                 </a:t>
            </a:r>
            <a:r>
              <a:rPr lang="ru-RU" sz="2200" b="1" dirty="0" smtClean="0">
                <a:latin typeface="Georgia" panose="02040502050405020303" pitchFamily="18" charset="0"/>
              </a:rPr>
              <a:t>МДС81-37.2004</a:t>
            </a:r>
          </a:p>
          <a:p>
            <a:pPr algn="ctr"/>
            <a:endParaRPr lang="ru-RU" sz="22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2200" b="1" dirty="0" smtClean="0">
                <a:latin typeface="Georgia" panose="02040502050405020303" pitchFamily="18" charset="0"/>
              </a:rPr>
              <a:t>МДС81-38.2004 </a:t>
            </a:r>
            <a:r>
              <a:rPr lang="ru-RU" sz="2200" dirty="0" smtClean="0">
                <a:latin typeface="Georgia" panose="02040502050405020303" pitchFamily="18" charset="0"/>
              </a:rPr>
              <a:t>                 </a:t>
            </a:r>
            <a:r>
              <a:rPr lang="ru-RU" sz="2200" b="1" dirty="0" smtClean="0">
                <a:latin typeface="Georgia" panose="02040502050405020303" pitchFamily="18" charset="0"/>
              </a:rPr>
              <a:t>МДС81-40.2006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и</a:t>
            </a:r>
            <a:r>
              <a:rPr lang="ru-RU" dirty="0" smtClean="0">
                <a:latin typeface="Georgia" panose="02040502050405020303" pitchFamily="18" charset="0"/>
              </a:rPr>
              <a:t>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6699" y="140478"/>
            <a:ext cx="9579802" cy="2308325"/>
          </a:xfrm>
          <a:prstGeom prst="rect">
            <a:avLst/>
          </a:prstGeom>
          <a:noFill/>
          <a:ln w="1270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455876" y="2600075"/>
            <a:ext cx="948905" cy="823845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0287" y="3575192"/>
            <a:ext cx="9152626" cy="2896728"/>
          </a:xfrm>
          <a:prstGeom prst="rect">
            <a:avLst/>
          </a:prstGeom>
          <a:noFill/>
          <a:ln w="1270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96699" y="3671153"/>
            <a:ext cx="95798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Приказом Министерства строительства и жилищно-коммунального хозяйства Российской Федерации от </a:t>
            </a:r>
            <a:r>
              <a:rPr lang="ru-RU" sz="2200" b="1" u="sng" dirty="0" smtClean="0">
                <a:latin typeface="Georgia" panose="02040502050405020303" pitchFamily="18" charset="0"/>
              </a:rPr>
              <a:t>09 февраля 2017 г. №81/</a:t>
            </a:r>
            <a:r>
              <a:rPr lang="ru-RU" sz="2200" b="1" u="sng" dirty="0" err="1" smtClean="0">
                <a:latin typeface="Georgia" panose="02040502050405020303" pitchFamily="18" charset="0"/>
              </a:rPr>
              <a:t>пр</a:t>
            </a:r>
            <a:endParaRPr lang="ru-RU" sz="2200" b="1" u="sng" dirty="0" smtClean="0">
              <a:latin typeface="Georgia" panose="02040502050405020303" pitchFamily="18" charset="0"/>
            </a:endParaRPr>
          </a:p>
          <a:p>
            <a:pPr algn="ctr"/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Методические рекомендации по применению федеральных единичных расценок на строительные, специальные строительные,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ремонтно-строительные работы, монтаж оборудования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и пусконаладочные работы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(далее – Методические рекомендации)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9718" y="127323"/>
            <a:ext cx="10410010" cy="704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anose="02040502050405020303" pitchFamily="18" charset="0"/>
              </a:rPr>
              <a:t>Методические рекомендации по применению </a:t>
            </a:r>
            <a:r>
              <a:rPr lang="ru-RU" sz="2200" b="1" dirty="0" smtClean="0">
                <a:latin typeface="Georgia" panose="02040502050405020303" pitchFamily="18" charset="0"/>
              </a:rPr>
              <a:t>федеральных единичных </a:t>
            </a:r>
            <a:r>
              <a:rPr lang="ru-RU" sz="2200" b="1" dirty="0" smtClean="0">
                <a:latin typeface="Georgia" panose="02040502050405020303" pitchFamily="18" charset="0"/>
              </a:rPr>
              <a:t>расценок на строительные, специально-строительные, ремонтно-строительные, монтаж оборудования и пусконаладочные работы</a:t>
            </a:r>
          </a:p>
          <a:p>
            <a:pPr algn="just"/>
            <a:endParaRPr lang="ru-RU" dirty="0" smtClean="0">
              <a:latin typeface="Georgia" panose="02040502050405020303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dirty="0" smtClean="0">
                <a:latin typeface="Georgia" panose="02040502050405020303" pitchFamily="18" charset="0"/>
              </a:rPr>
              <a:t>П. 3.1 Настоящие Методические рекомендации </a:t>
            </a:r>
            <a:r>
              <a:rPr lang="ru-RU" b="1" dirty="0" smtClean="0">
                <a:latin typeface="Georgia" panose="02040502050405020303" pitchFamily="18" charset="0"/>
              </a:rPr>
              <a:t>применяются до ввода в действие федеральной государственной информационной системы ценообразования в строительстве</a:t>
            </a:r>
            <a:r>
              <a:rPr lang="ru-RU" dirty="0" smtClean="0">
                <a:latin typeface="Georgia" panose="02040502050405020303" pitchFamily="18" charset="0"/>
              </a:rPr>
              <a:t>, созданной в соответствии с законодательством Российской Федерации</a:t>
            </a:r>
          </a:p>
          <a:p>
            <a:pPr algn="just">
              <a:lnSpc>
                <a:spcPct val="130000"/>
              </a:lnSpc>
            </a:pPr>
            <a:endParaRPr lang="ru-RU" dirty="0">
              <a:latin typeface="Georgia" panose="02040502050405020303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dirty="0" smtClean="0">
                <a:latin typeface="Georgia" panose="02040502050405020303" pitchFamily="18" charset="0"/>
              </a:rPr>
              <a:t>П. 1.3 Настоящие Методические рекомендации устанавливают:</a:t>
            </a:r>
          </a:p>
          <a:p>
            <a:pPr algn="just">
              <a:lnSpc>
                <a:spcPct val="130000"/>
              </a:lnSpc>
            </a:pPr>
            <a:r>
              <a:rPr lang="ru-RU" dirty="0" smtClean="0">
                <a:latin typeface="Georgia" panose="02040502050405020303" pitchFamily="18" charset="0"/>
              </a:rPr>
              <a:t>- </a:t>
            </a:r>
            <a:r>
              <a:rPr lang="ru-RU" b="1" dirty="0" smtClean="0">
                <a:latin typeface="Georgia" panose="02040502050405020303" pitchFamily="18" charset="0"/>
              </a:rPr>
              <a:t>Общие правила </a:t>
            </a:r>
            <a:r>
              <a:rPr lang="ru-RU" b="1" dirty="0">
                <a:latin typeface="Georgia" panose="02040502050405020303" pitchFamily="18" charset="0"/>
              </a:rPr>
              <a:t>применения единичных расценок </a:t>
            </a:r>
            <a:r>
              <a:rPr lang="ru-RU" dirty="0">
                <a:latin typeface="Georgia" panose="02040502050405020303" pitchFamily="18" charset="0"/>
              </a:rPr>
              <a:t>на строительные, специально-строительные, ремонтно-строительные работы, по монтажу оборудования и пусконаладочные работы;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ru-RU" b="1" dirty="0" smtClean="0">
                <a:latin typeface="Georgia" panose="02040502050405020303" pitchFamily="18" charset="0"/>
              </a:rPr>
              <a:t>особенности </a:t>
            </a:r>
            <a:r>
              <a:rPr lang="ru-RU" b="1" dirty="0">
                <a:latin typeface="Georgia" panose="02040502050405020303" pitchFamily="18" charset="0"/>
              </a:rPr>
              <a:t>применения единичных расценок </a:t>
            </a:r>
            <a:r>
              <a:rPr lang="ru-RU" dirty="0">
                <a:latin typeface="Georgia" panose="02040502050405020303" pitchFamily="18" charset="0"/>
              </a:rPr>
              <a:t>на строительные, специально-строительные, ремонтно-строительные работы, по монтажу оборудования и пусконаладочные работы; </a:t>
            </a:r>
            <a:endParaRPr lang="ru-RU" dirty="0" smtClean="0"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ru-RU" b="1" dirty="0" smtClean="0">
                <a:latin typeface="Georgia" panose="02040502050405020303" pitchFamily="18" charset="0"/>
              </a:rPr>
              <a:t>правила </a:t>
            </a:r>
            <a:r>
              <a:rPr lang="ru-RU" b="1" dirty="0">
                <a:latin typeface="Georgia" panose="02040502050405020303" pitchFamily="18" charset="0"/>
              </a:rPr>
              <a:t>применения дополнительных затрат</a:t>
            </a:r>
            <a:r>
              <a:rPr lang="ru-RU" dirty="0">
                <a:latin typeface="Georgia" panose="02040502050405020303" pitchFamily="18" charset="0"/>
              </a:rPr>
              <a:t>, не учтенных единичными </a:t>
            </a:r>
            <a:r>
              <a:rPr lang="ru-RU" dirty="0" smtClean="0">
                <a:latin typeface="Georgia" panose="02040502050405020303" pitchFamily="18" charset="0"/>
              </a:rPr>
              <a:t>расценками;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ru-RU" b="1" dirty="0" smtClean="0">
                <a:latin typeface="Georgia" panose="02040502050405020303" pitchFamily="18" charset="0"/>
              </a:rPr>
              <a:t>порядок </a:t>
            </a:r>
            <a:r>
              <a:rPr lang="ru-RU" b="1" dirty="0">
                <a:latin typeface="Georgia" panose="02040502050405020303" pitchFamily="18" charset="0"/>
              </a:rPr>
              <a:t>применения территориальных единичных расценок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dirty="0" smtClean="0">
              <a:latin typeface="Georgia" panose="0204050205040502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8344" y="351610"/>
            <a:ext cx="10533655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 smtClean="0">
                <a:latin typeface="Georgia" panose="02040502050405020303" pitchFamily="18" charset="0"/>
              </a:rPr>
              <a:t>П. 4.10 Действия единичных расценок, не распространяется на:</a:t>
            </a:r>
          </a:p>
          <a:p>
            <a:pPr algn="just">
              <a:lnSpc>
                <a:spcPct val="130000"/>
              </a:lnSpc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ru-RU" dirty="0" smtClean="0">
                <a:latin typeface="Georgia" panose="02040502050405020303" pitchFamily="18" charset="0"/>
              </a:rPr>
              <a:t>отдельные </a:t>
            </a:r>
            <a:r>
              <a:rPr lang="ru-RU" dirty="0">
                <a:latin typeface="Georgia" panose="02040502050405020303" pitchFamily="18" charset="0"/>
              </a:rPr>
              <a:t>виды работ, </a:t>
            </a:r>
            <a:r>
              <a:rPr lang="ru-RU" b="1" dirty="0">
                <a:latin typeface="Georgia" panose="02040502050405020303" pitchFamily="18" charset="0"/>
              </a:rPr>
              <a:t>нормы на которые отсутствуют в сборниках </a:t>
            </a:r>
            <a:r>
              <a:rPr lang="ru-RU" b="1" dirty="0" smtClean="0">
                <a:latin typeface="Georgia" panose="02040502050405020303" pitchFamily="18" charset="0"/>
              </a:rPr>
              <a:t>государственных элементных сметных норм</a:t>
            </a:r>
            <a:r>
              <a:rPr lang="ru-RU" dirty="0" smtClean="0">
                <a:latin typeface="Georgia" panose="02040502050405020303" pitchFamily="18" charset="0"/>
              </a:rPr>
              <a:t>;</a:t>
            </a:r>
          </a:p>
          <a:p>
            <a:pPr algn="just">
              <a:lnSpc>
                <a:spcPct val="130000"/>
              </a:lnSpc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ru-RU" b="1" dirty="0" smtClean="0">
                <a:latin typeface="Georgia" panose="02040502050405020303" pitchFamily="18" charset="0"/>
              </a:rPr>
              <a:t>работы</a:t>
            </a:r>
            <a:r>
              <a:rPr lang="ru-RU" b="1" dirty="0">
                <a:latin typeface="Georgia" panose="02040502050405020303" pitchFamily="18" charset="0"/>
              </a:rPr>
              <a:t>, технология производства которых и расход</a:t>
            </a:r>
            <a:r>
              <a:rPr lang="ru-RU" dirty="0">
                <a:latin typeface="Georgia" panose="02040502050405020303" pitchFamily="18" charset="0"/>
              </a:rPr>
              <a:t> в конкретных условиях их выполнения </a:t>
            </a:r>
            <a:r>
              <a:rPr lang="ru-RU" b="1" dirty="0">
                <a:latin typeface="Georgia" panose="02040502050405020303" pitchFamily="18" charset="0"/>
              </a:rPr>
              <a:t>существенно отличаются от технологии и расхода ресурсов</a:t>
            </a:r>
            <a:r>
              <a:rPr lang="ru-RU" dirty="0">
                <a:latin typeface="Georgia" panose="02040502050405020303" pitchFamily="18" charset="0"/>
              </a:rPr>
              <a:t>, принятых в сметных нормах, включенных в сборники </a:t>
            </a:r>
            <a:r>
              <a:rPr lang="ru-RU" dirty="0" smtClean="0">
                <a:latin typeface="Georgia" panose="02040502050405020303" pitchFamily="18" charset="0"/>
              </a:rPr>
              <a:t>государственных элементных сметных норм;</a:t>
            </a:r>
          </a:p>
          <a:p>
            <a:pPr algn="just">
              <a:lnSpc>
                <a:spcPct val="130000"/>
              </a:lnSpc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ru-RU" b="1" dirty="0" smtClean="0">
                <a:latin typeface="Georgia" panose="02040502050405020303" pitchFamily="18" charset="0"/>
              </a:rPr>
              <a:t>работы </a:t>
            </a:r>
            <a:r>
              <a:rPr lang="ru-RU" b="1" dirty="0">
                <a:latin typeface="Georgia" panose="02040502050405020303" pitchFamily="18" charset="0"/>
              </a:rPr>
              <a:t>с применением машин и строительных материалов</a:t>
            </a:r>
            <a:r>
              <a:rPr lang="ru-RU" dirty="0">
                <a:latin typeface="Georgia" panose="02040502050405020303" pitchFamily="18" charset="0"/>
              </a:rPr>
              <a:t>, в том числе импортных, не имеющих </a:t>
            </a:r>
            <a:r>
              <a:rPr lang="ru-RU" dirty="0" smtClean="0">
                <a:latin typeface="Georgia" panose="02040502050405020303" pitchFamily="18" charset="0"/>
              </a:rPr>
              <a:t>аналогов отечественного производства, </a:t>
            </a:r>
            <a:r>
              <a:rPr lang="ru-RU" b="1" dirty="0">
                <a:latin typeface="Georgia" panose="02040502050405020303" pitchFamily="18" charset="0"/>
              </a:rPr>
              <a:t>существенно изменяющих технологию их производства и расход ресурсов</a:t>
            </a:r>
            <a:r>
              <a:rPr lang="ru-RU" dirty="0">
                <a:latin typeface="Georgia" panose="02040502050405020303" pitchFamily="18" charset="0"/>
              </a:rPr>
              <a:t> по сравнению со сметными нормами, включенными в сборники государственных элементных сметных норм;</a:t>
            </a:r>
            <a:endParaRPr lang="ru-RU" dirty="0" smtClean="0">
              <a:latin typeface="Georgia" panose="02040502050405020303" pitchFamily="18" charset="0"/>
            </a:endParaRPr>
          </a:p>
          <a:p>
            <a:pPr algn="just">
              <a:lnSpc>
                <a:spcPct val="130000"/>
              </a:lnSpc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ru-RU" b="1" dirty="0" smtClean="0">
                <a:latin typeface="Georgia" panose="02040502050405020303" pitchFamily="18" charset="0"/>
              </a:rPr>
              <a:t>отдельные </a:t>
            </a:r>
            <a:r>
              <a:rPr lang="ru-RU" b="1" dirty="0">
                <a:latin typeface="Georgia" panose="02040502050405020303" pitchFamily="18" charset="0"/>
              </a:rPr>
              <a:t>виды конструкций и виды </a:t>
            </a:r>
            <a:r>
              <a:rPr lang="ru-RU" b="1" dirty="0" smtClean="0">
                <a:latin typeface="Georgia" panose="02040502050405020303" pitchFamily="18" charset="0"/>
              </a:rPr>
              <a:t>работ</a:t>
            </a:r>
            <a:r>
              <a:rPr lang="ru-RU" dirty="0" smtClean="0">
                <a:latin typeface="Georgia" panose="02040502050405020303" pitchFamily="18" charset="0"/>
              </a:rPr>
              <a:t>, </a:t>
            </a:r>
            <a:r>
              <a:rPr lang="ru-RU" dirty="0">
                <a:latin typeface="Georgia" panose="02040502050405020303" pitchFamily="18" charset="0"/>
              </a:rPr>
              <a:t>к капитальности, классу точности которых предъявляются </a:t>
            </a:r>
            <a:r>
              <a:rPr lang="ru-RU" b="1" dirty="0">
                <a:latin typeface="Georgia" panose="02040502050405020303" pitchFamily="18" charset="0"/>
              </a:rPr>
              <a:t>повышенные требования </a:t>
            </a:r>
            <a:r>
              <a:rPr lang="ru-RU" dirty="0">
                <a:latin typeface="Georgia" panose="02040502050405020303" pitchFamily="18" charset="0"/>
              </a:rPr>
              <a:t>правил организации </a:t>
            </a:r>
            <a:r>
              <a:rPr lang="ru-RU" dirty="0" smtClean="0">
                <a:latin typeface="Georgia" panose="02040502050405020303" pitchFamily="18" charset="0"/>
              </a:rPr>
              <a:t>строительства;</a:t>
            </a:r>
          </a:p>
          <a:p>
            <a:pPr algn="just">
              <a:lnSpc>
                <a:spcPct val="130000"/>
              </a:lnSpc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ru-RU" b="1" dirty="0" smtClean="0">
                <a:latin typeface="Georgia" panose="02040502050405020303" pitchFamily="18" charset="0"/>
              </a:rPr>
              <a:t>работы</a:t>
            </a:r>
            <a:r>
              <a:rPr lang="ru-RU" dirty="0">
                <a:latin typeface="Georgia" panose="02040502050405020303" pitchFamily="18" charset="0"/>
              </a:rPr>
              <a:t>, выполняемые </a:t>
            </a:r>
            <a:r>
              <a:rPr lang="ru-RU" b="1" dirty="0">
                <a:latin typeface="Georgia" panose="02040502050405020303" pitchFamily="18" charset="0"/>
              </a:rPr>
              <a:t>в высокогорных районах более 3500м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252066"/>
              </p:ext>
            </p:extLst>
          </p:nvPr>
        </p:nvGraphicFramePr>
        <p:xfrm>
          <a:off x="1216325" y="1239567"/>
          <a:ext cx="1089516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581"/>
                <a:gridCol w="5447581"/>
              </a:tblGrid>
              <a:tr h="626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Методические рекомендации применения сметных</a:t>
                      </a:r>
                      <a:r>
                        <a:rPr lang="ru-RU" baseline="0" dirty="0" smtClean="0"/>
                        <a:t> норм: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МДС81-36.2004</a:t>
                      </a:r>
                    </a:p>
                    <a:p>
                      <a:pPr algn="ctr"/>
                      <a:r>
                        <a:rPr lang="ru-RU" dirty="0" smtClean="0"/>
                        <a:t>МДС81-38.2004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5.8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использование строительных машин и механизмов, не учтенных в сметных нормах, на основе которых разработаны соответствующие единичные расценки, но при этом принципиально не меняются технологические и организационные схемы производства работ;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4.2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используются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типоразмерные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группы машин и механизмы, </a:t>
                      </a:r>
                      <a:r>
                        <a:rPr lang="ru-RU" sz="18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предусмотренные ГЭСН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 меняющие принципиально технологические и организационные схемы производства СМР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использование в соответствии с ПОС машин и механизмов, технические характеристики которых отличаются от учтенных сметными нормами, на основе которых разработаны соответствующие единичные расценки, но при этом принципиально не меняются технологические и организационные схемы производства работ;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Применяются</a:t>
                      </a:r>
                      <a:r>
                        <a:rPr lang="ru-RU" baseline="0" dirty="0" smtClean="0"/>
                        <a:t> иные типы и виды машин и механизмов, по сравнению с машинами и механизмами, </a:t>
                      </a:r>
                      <a:r>
                        <a:rPr lang="ru-RU" b="1" u="sng" baseline="0" dirty="0" smtClean="0"/>
                        <a:t>предусмотренными в сборниках ГЭСН</a:t>
                      </a:r>
                      <a:r>
                        <a:rPr lang="ru-RU" baseline="0" dirty="0" smtClean="0"/>
                        <a:t>, не меняющие принципиально технологические и организационные схемы производства СМР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66970" y="66938"/>
            <a:ext cx="10194349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 smtClean="0">
                <a:latin typeface="Georgia" panose="02040502050405020303" pitchFamily="18" charset="0"/>
              </a:rPr>
              <a:t>П. 5.8 </a:t>
            </a:r>
            <a:r>
              <a:rPr lang="ru-RU" b="1" dirty="0" smtClean="0">
                <a:latin typeface="Georgia" panose="02040502050405020303" pitchFamily="18" charset="0"/>
              </a:rPr>
              <a:t>При применении единичных расценок </a:t>
            </a:r>
            <a:r>
              <a:rPr lang="ru-RU" dirty="0" smtClean="0">
                <a:latin typeface="Georgia" panose="02040502050405020303" pitchFamily="18" charset="0"/>
              </a:rPr>
              <a:t>для определения сметной стоимости </a:t>
            </a:r>
            <a:r>
              <a:rPr lang="ru-RU" b="1" dirty="0" smtClean="0">
                <a:latin typeface="Georgia" panose="02040502050405020303" pitchFamily="18" charset="0"/>
              </a:rPr>
              <a:t>внесение изменений </a:t>
            </a:r>
            <a:r>
              <a:rPr lang="ru-RU" dirty="0" smtClean="0">
                <a:latin typeface="Georgia" panose="02040502050405020303" pitchFamily="18" charset="0"/>
              </a:rPr>
              <a:t>в единичные расценки </a:t>
            </a:r>
            <a:r>
              <a:rPr lang="ru-RU" b="1" dirty="0" smtClean="0">
                <a:latin typeface="Georgia" panose="02040502050405020303" pitchFamily="18" charset="0"/>
              </a:rPr>
              <a:t>не допускается</a:t>
            </a:r>
            <a:r>
              <a:rPr lang="ru-RU" dirty="0" smtClean="0">
                <a:latin typeface="Georgia" panose="02040502050405020303" pitchFamily="18" charset="0"/>
              </a:rPr>
              <a:t>, в том числе в случаях, когда проектной документацией предусмотрено: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63539"/>
              </p:ext>
            </p:extLst>
          </p:nvPr>
        </p:nvGraphicFramePr>
        <p:xfrm>
          <a:off x="1224951" y="1237251"/>
          <a:ext cx="1087790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954"/>
                <a:gridCol w="54389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Методические рекомендации применения сметных</a:t>
                      </a:r>
                      <a:r>
                        <a:rPr lang="ru-RU" baseline="0" dirty="0" smtClean="0"/>
                        <a:t> норм: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МДС81-36.2004</a:t>
                      </a:r>
                    </a:p>
                    <a:p>
                      <a:pPr algn="ctr"/>
                      <a:r>
                        <a:rPr lang="ru-RU" dirty="0" smtClean="0"/>
                        <a:t>МДС81-38.2004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применение материальных ресурсов, характеристики которых отличаются от учтенных сметными нормами, на основе которых разработаны соответствующие единичные расценки, и их применение не меняет технологические и организационные схемы производства работ, не снижает эксплуатационные характеристики конструктивных решений, принятые в проектной документации.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 Используются иные типы и виды материальных ресурсов</a:t>
                      </a:r>
                      <a:r>
                        <a:rPr lang="ru-RU" baseline="0" dirty="0" smtClean="0"/>
                        <a:t>, в том числе импортные, по сравнению с предусмотренными в сборниках ГЭСН, не меняющие принципиально технологические и организационные схемы производства СМР, не снижающие качественный уровень строительного объекта (</a:t>
                      </a:r>
                      <a:r>
                        <a:rPr lang="ru-RU" b="1" u="sng" baseline="0" dirty="0" smtClean="0"/>
                        <a:t>за исключением, когда замена материалов на импортные произведена по требованию заказчика</a:t>
                      </a:r>
                      <a:r>
                        <a:rPr lang="ru-RU" baseline="0" dirty="0" smtClean="0"/>
                        <a:t>)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D9A-9DC5-4956-80E4-517D0651BA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2112</TotalTime>
  <Words>2148</Words>
  <Application>Microsoft Office PowerPoint</Application>
  <PresentationFormat>Широкоэкранный</PresentationFormat>
  <Paragraphs>267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Georgia</vt:lpstr>
      <vt:lpstr>Times New Roman</vt:lpstr>
      <vt:lpstr>Wingdings</vt:lpstr>
      <vt:lpstr>Wingdings 3</vt:lpstr>
      <vt:lpstr>Легкий дым</vt:lpstr>
      <vt:lpstr> Доклад на тему:  «АКТУАЛЬНЫЕ МЕТОДИЧЕСКИЕ ДОКУМЕНТЫ, РЕГЛАМЕНТИРУЮЩИЕ ЦЕНООБРАЗОВАНИЕ В СТРОИТЕЛЬСТВЕ»   Методические рекомендации по применению федеральных единичных расценок.  Методика применения сметных норм.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 № 2 Методики применения сметных норм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 «АКТУАЛЬНЫЕ МЕТОДИЧЕСКИЕ ДОКУМЕНТЫ, РЕГЛАМЕНТИРУЮЩИЕ ЦЕНООБРАЗОВАНИЕ В СТРОИТЕЛЬСТВЕ.  Методика применения сметных норм»</dc:title>
  <dc:creator>User</dc:creator>
  <cp:lastModifiedBy>Екатерина</cp:lastModifiedBy>
  <cp:revision>78</cp:revision>
  <dcterms:created xsi:type="dcterms:W3CDTF">2017-09-20T03:50:39Z</dcterms:created>
  <dcterms:modified xsi:type="dcterms:W3CDTF">2017-09-26T15:59:15Z</dcterms:modified>
</cp:coreProperties>
</file>