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6" r:id="rId2"/>
    <p:sldMasterId id="2147483745" r:id="rId3"/>
  </p:sldMasterIdLst>
  <p:notesMasterIdLst>
    <p:notesMasterId r:id="rId38"/>
  </p:notesMasterIdLst>
  <p:handoutMasterIdLst>
    <p:handoutMasterId r:id="rId39"/>
  </p:handoutMasterIdLst>
  <p:sldIdLst>
    <p:sldId id="279" r:id="rId4"/>
    <p:sldId id="298" r:id="rId5"/>
    <p:sldId id="299" r:id="rId6"/>
    <p:sldId id="304" r:id="rId7"/>
    <p:sldId id="300" r:id="rId8"/>
    <p:sldId id="301" r:id="rId9"/>
    <p:sldId id="302" r:id="rId10"/>
    <p:sldId id="303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93" r:id="rId22"/>
    <p:sldId id="292" r:id="rId23"/>
    <p:sldId id="294" r:id="rId24"/>
    <p:sldId id="295" r:id="rId25"/>
    <p:sldId id="296" r:id="rId26"/>
    <p:sldId id="267" r:id="rId27"/>
    <p:sldId id="261" r:id="rId28"/>
    <p:sldId id="260" r:id="rId29"/>
    <p:sldId id="259" r:id="rId30"/>
    <p:sldId id="263" r:id="rId31"/>
    <p:sldId id="266" r:id="rId32"/>
    <p:sldId id="268" r:id="rId33"/>
    <p:sldId id="269" r:id="rId34"/>
    <p:sldId id="305" r:id="rId35"/>
    <p:sldId id="270" r:id="rId36"/>
    <p:sldId id="307" r:id="rId3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5"/>
    <a:srgbClr val="BD9A7A"/>
    <a:srgbClr val="F4F5F9"/>
    <a:srgbClr val="A77B53"/>
    <a:srgbClr val="8C6746"/>
    <a:srgbClr val="D1B9A3"/>
    <a:srgbClr val="C6A88C"/>
    <a:srgbClr val="B6906E"/>
    <a:srgbClr val="484F74"/>
    <a:srgbClr val="2B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16" y="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838800" cy="83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3426-BBA4-4C5F-89CB-A1441BA971FB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0B654-F1F5-4754-9C6D-68799F2F8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9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F4E6-948D-49F4-ADC6-BC50A5BE4E9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2841-F0A8-4664-B7EA-643F2213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90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5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359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695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41985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3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3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8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2841-F0A8-4664-B7EA-643F2213E7C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6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3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292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211" y="2771882"/>
            <a:ext cx="7717715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211" y="5266178"/>
            <a:ext cx="7717715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7088" y="4763277"/>
            <a:ext cx="1631686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4992" y="4992981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23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671971"/>
            <a:ext cx="770781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4799529"/>
            <a:ext cx="770781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390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509" y="671971"/>
            <a:ext cx="714376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4926" y="3863834"/>
            <a:ext cx="6610927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4799529"/>
            <a:ext cx="770781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14412" y="71430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2398" y="3202562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7146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2687886"/>
            <a:ext cx="770781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711755"/>
            <a:ext cx="770781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947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509" y="671971"/>
            <a:ext cx="714376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209" y="4787794"/>
            <a:ext cx="7820425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09" y="5711755"/>
            <a:ext cx="7820425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14412" y="71430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2398" y="3202562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962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691600"/>
            <a:ext cx="770781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210" y="4787794"/>
            <a:ext cx="770781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711755"/>
            <a:ext cx="770781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382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902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2871" y="691599"/>
            <a:ext cx="1936467" cy="582443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211" y="691599"/>
            <a:ext cx="5514688" cy="5824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04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01107" y="6814801"/>
            <a:ext cx="1677599" cy="191900"/>
          </a:xfrm>
        </p:spPr>
        <p:txBody>
          <a:bodyPr/>
          <a:lstStyle>
            <a:lvl1pPr algn="r">
              <a:defRPr sz="1100">
                <a:solidFill>
                  <a:srgbClr val="BD9A7A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" y="957600"/>
            <a:ext cx="2071116" cy="143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1906" y="2941038"/>
            <a:ext cx="6710400" cy="2088000"/>
          </a:xfrm>
        </p:spPr>
        <p:txBody>
          <a:bodyPr anchor="t" anchorCtr="0"/>
          <a:lstStyle>
            <a:lvl1pPr algn="l">
              <a:lnSpc>
                <a:spcPts val="3200"/>
              </a:lnSpc>
              <a:defRPr sz="22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Об основных требованиях </a:t>
            </a:r>
            <a:br>
              <a:rPr lang="ru-RU" dirty="0" smtClean="0"/>
            </a:br>
            <a:r>
              <a:rPr lang="ru-RU" dirty="0" smtClean="0"/>
              <a:t>к осуществлению государственной экспертизы проектной документации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(или) результатов инженерных изысканий в электронной форме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1906" y="5457825"/>
            <a:ext cx="3355006" cy="180000"/>
          </a:xfrm>
        </p:spPr>
        <p:txBody>
          <a:bodyPr/>
          <a:lstStyle>
            <a:lvl1pPr>
              <a:defRPr sz="1100"/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АНДРОПОВ ВАДИМ ВЛАДИМИРОВИЧ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1906" y="5759999"/>
            <a:ext cx="3355006" cy="536237"/>
          </a:xfrm>
        </p:spPr>
        <p:txBody>
          <a:bodyPr/>
          <a:lstStyle>
            <a:lvl1pPr>
              <a:defRPr sz="1100" cap="none" baseline="0">
                <a:solidFill>
                  <a:srgbClr val="BD9A7A"/>
                </a:solidFill>
              </a:defRPr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Первый заместитель начальника </a:t>
            </a:r>
            <a:br>
              <a:rPr lang="ru-RU" dirty="0" smtClean="0"/>
            </a:br>
            <a:r>
              <a:rPr lang="ru-RU" dirty="0" smtClean="0"/>
              <a:t>ФАУ «</a:t>
            </a:r>
            <a:r>
              <a:rPr lang="ru-RU" dirty="0" err="1" smtClean="0"/>
              <a:t>Главгосэкспертиза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906" y="424637"/>
            <a:ext cx="9221689" cy="838800"/>
          </a:xfrm>
        </p:spPr>
        <p:txBody>
          <a:bodyPr anchor="b" anchorCtr="0"/>
          <a:lstStyle>
            <a:lvl1pPr>
              <a:lnSpc>
                <a:spcPct val="0"/>
              </a:lnSpc>
              <a:defRPr sz="24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Правовые акты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905" y="2102238"/>
            <a:ext cx="5871601" cy="2516400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22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012000" y="3780000"/>
            <a:ext cx="4507107" cy="2988000"/>
          </a:xfrm>
        </p:spPr>
        <p:txBody>
          <a:bodyPr anchor="b" anchorCtr="0"/>
          <a:lstStyle>
            <a:lvl1pPr algn="r">
              <a:lnSpc>
                <a:spcPts val="1855"/>
              </a:lnSpc>
              <a:spcBef>
                <a:spcPts val="0"/>
              </a:spcBef>
              <a:defRPr sz="22000" kern="0" cap="none" spc="-1000" baseline="0"/>
            </a:lvl1pPr>
          </a:lstStyle>
          <a:p>
            <a:pPr lvl="0"/>
            <a:r>
              <a:rPr lang="ru-RU" dirty="0" smtClean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28264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196000"/>
            <a:ext cx="8444484" cy="39364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Взаимодействие с региональными экспертными организациями при переходе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осуществлению государственной экспертизы в электронном виде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2102237"/>
            <a:ext cx="2515781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1"/>
            <a:r>
              <a:rPr lang="ru-RU" dirty="0" smtClean="0"/>
              <a:t>Осуществляется взаимодействие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региональными экспертными организациями следующих субъектов Российской Федерации: </a:t>
            </a:r>
          </a:p>
        </p:txBody>
      </p:sp>
    </p:spTree>
    <p:extLst>
      <p:ext uri="{BB962C8B-B14F-4D97-AF65-F5344CB8AC3E}">
        <p14:creationId xmlns:p14="http://schemas.microsoft.com/office/powerpoint/2010/main" val="10979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67" y="687966"/>
            <a:ext cx="7704559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210" y="2351899"/>
            <a:ext cx="7707816" cy="4164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122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План мероприятий («дорожная карта») по реализации Концепции развития механизмов предоставления государственных и муниципальных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электронном виде*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3</a:t>
            </a:r>
            <a:endParaRPr lang="ru-RU" dirty="0" smtClean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7548563" cy="3355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3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Статистика за 2015–2016 гг.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4</a:t>
            </a:r>
            <a:endParaRPr lang="ru-RU" dirty="0" smtClean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4193381" cy="251678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6"/>
          </p:nvPr>
        </p:nvSpPr>
        <p:spPr>
          <a:xfrm>
            <a:off x="6172875" y="2101849"/>
            <a:ext cx="4193381" cy="25167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3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01.5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5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01.7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5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556" y="6736038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01.8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1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41933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01.9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1152524" y="3786187"/>
            <a:ext cx="4193381" cy="167125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4" y="5457437"/>
            <a:ext cx="4193382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6184900" y="423863"/>
            <a:ext cx="4219575" cy="58721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2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8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211" y="2771882"/>
            <a:ext cx="7717715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211" y="5266178"/>
            <a:ext cx="7717715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7088" y="4763277"/>
            <a:ext cx="1631686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4992" y="4992981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4005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67" y="687966"/>
            <a:ext cx="7704559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210" y="2351899"/>
            <a:ext cx="7707816" cy="4164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1551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2286820"/>
            <a:ext cx="7707816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3947830"/>
            <a:ext cx="770781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555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2286820"/>
            <a:ext cx="7707816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3947830"/>
            <a:ext cx="770781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2660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211" y="2355323"/>
            <a:ext cx="3738780" cy="41528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758" y="2355323"/>
            <a:ext cx="3738268" cy="41528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868385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3403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8810" y="2454443"/>
            <a:ext cx="336118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209" y="3089666"/>
            <a:ext cx="3738781" cy="34234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3577" y="2450885"/>
            <a:ext cx="335959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557" y="3086107"/>
            <a:ext cx="3736616" cy="34234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868385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870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66" y="687966"/>
            <a:ext cx="7704560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8606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9494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09" y="491730"/>
            <a:ext cx="3074696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429" y="491731"/>
            <a:ext cx="4432596" cy="596899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09" y="1762175"/>
            <a:ext cx="3074696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4437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5291772"/>
            <a:ext cx="770781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210" y="699931"/>
            <a:ext cx="770781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916496"/>
            <a:ext cx="770781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0295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671971"/>
            <a:ext cx="770781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4799529"/>
            <a:ext cx="770781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6759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509" y="671971"/>
            <a:ext cx="714376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4926" y="3863834"/>
            <a:ext cx="6610927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4799529"/>
            <a:ext cx="770781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14412" y="71430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2398" y="3202562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08578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2687886"/>
            <a:ext cx="770781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711755"/>
            <a:ext cx="770781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7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509" y="671971"/>
            <a:ext cx="714376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209" y="4787794"/>
            <a:ext cx="7820425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09" y="5711755"/>
            <a:ext cx="7820425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14412" y="71430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2398" y="3202562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5200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211" y="2355323"/>
            <a:ext cx="3738780" cy="41528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758" y="2355323"/>
            <a:ext cx="3738268" cy="41528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868385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7502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691600"/>
            <a:ext cx="770781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210" y="4787794"/>
            <a:ext cx="770781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711755"/>
            <a:ext cx="770781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7943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8590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2871" y="691599"/>
            <a:ext cx="1936467" cy="582443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211" y="691599"/>
            <a:ext cx="5514688" cy="5824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5319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906" y="424637"/>
            <a:ext cx="9221689" cy="838800"/>
          </a:xfrm>
        </p:spPr>
        <p:txBody>
          <a:bodyPr anchor="b" anchorCtr="0"/>
          <a:lstStyle>
            <a:lvl1pPr>
              <a:lnSpc>
                <a:spcPct val="0"/>
              </a:lnSpc>
              <a:defRPr sz="24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Правовые акты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905" y="2102238"/>
            <a:ext cx="5871601" cy="2516400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22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012000" y="3780000"/>
            <a:ext cx="4507107" cy="2988000"/>
          </a:xfrm>
        </p:spPr>
        <p:txBody>
          <a:bodyPr anchor="b" anchorCtr="0"/>
          <a:lstStyle>
            <a:lvl1pPr algn="r">
              <a:lnSpc>
                <a:spcPts val="1855"/>
              </a:lnSpc>
              <a:spcBef>
                <a:spcPts val="0"/>
              </a:spcBef>
              <a:defRPr sz="22000" kern="0" cap="none" spc="-1000" baseline="0"/>
            </a:lvl1pPr>
          </a:lstStyle>
          <a:p>
            <a:pPr lvl="0"/>
            <a:r>
              <a:rPr lang="ru-RU" dirty="0" smtClean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58548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25" y="3779838"/>
            <a:ext cx="3354581" cy="838200"/>
          </a:xfrm>
        </p:spPr>
        <p:txBody>
          <a:bodyPr/>
          <a:lstStyle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10 марта 2012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84706" y="2103439"/>
            <a:ext cx="36720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</a:t>
            </a:r>
            <a:br>
              <a:rPr lang="ru-RU" dirty="0" smtClean="0"/>
            </a:br>
            <a:r>
              <a:rPr lang="ru-RU" dirty="0" smtClean="0"/>
              <a:t>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6184706" y="3779837"/>
            <a:ext cx="33552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6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01107" y="6814801"/>
            <a:ext cx="1677599" cy="191900"/>
          </a:xfrm>
        </p:spPr>
        <p:txBody>
          <a:bodyPr/>
          <a:lstStyle>
            <a:lvl1pPr algn="r">
              <a:defRPr sz="1100">
                <a:solidFill>
                  <a:srgbClr val="BD9A7A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" y="957600"/>
            <a:ext cx="2071116" cy="143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1906" y="2941038"/>
            <a:ext cx="6710400" cy="2088000"/>
          </a:xfrm>
        </p:spPr>
        <p:txBody>
          <a:bodyPr anchor="t" anchorCtr="0"/>
          <a:lstStyle>
            <a:lvl1pPr algn="l">
              <a:lnSpc>
                <a:spcPts val="3200"/>
              </a:lnSpc>
              <a:defRPr sz="22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Об основных требованиях </a:t>
            </a:r>
            <a:br>
              <a:rPr lang="ru-RU" dirty="0" smtClean="0"/>
            </a:br>
            <a:r>
              <a:rPr lang="ru-RU" dirty="0" smtClean="0"/>
              <a:t>к осуществлению государственной экспертизы проектной документации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(или) результатов инженерных изысканий в электронной форме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1906" y="5457825"/>
            <a:ext cx="3355006" cy="180000"/>
          </a:xfrm>
        </p:spPr>
        <p:txBody>
          <a:bodyPr/>
          <a:lstStyle>
            <a:lvl1pPr>
              <a:defRPr sz="1100"/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АНДРОПОВ ВАДИМ ВЛАДИМИРОВИЧ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1906" y="5759999"/>
            <a:ext cx="3355006" cy="536237"/>
          </a:xfrm>
        </p:spPr>
        <p:txBody>
          <a:bodyPr/>
          <a:lstStyle>
            <a:lvl1pPr>
              <a:defRPr sz="1100" cap="none" baseline="0">
                <a:solidFill>
                  <a:srgbClr val="BD9A7A"/>
                </a:solidFill>
              </a:defRPr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Первый заместитель начальника </a:t>
            </a:r>
            <a:br>
              <a:rPr lang="ru-RU" dirty="0" smtClean="0"/>
            </a:br>
            <a:r>
              <a:rPr lang="ru-RU" dirty="0" smtClean="0"/>
              <a:t>ФАУ «</a:t>
            </a:r>
            <a:r>
              <a:rPr lang="ru-RU" dirty="0" err="1" smtClean="0"/>
              <a:t>Главгосэкспертиза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059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196000"/>
            <a:ext cx="8444484" cy="39364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Взаимодействие с региональными экспертными организациями при переходе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осуществлению государственной экспертизы в электронном виде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2102237"/>
            <a:ext cx="2515781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1"/>
            <a:r>
              <a:rPr lang="ru-RU" dirty="0" smtClean="0"/>
              <a:t>Осуществляется взаимодействие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региональными экспертными организациями следующих субъектов Российской Федерации: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3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План мероприятий («дорожная карта») по реализации Концепции развития механизмов предоставления государственных и муниципальных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электронном виде*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3</a:t>
            </a:r>
            <a:endParaRPr lang="ru-RU" dirty="0" smtClean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7548563" cy="3355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87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Статистика за 2015–2016 гг.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4</a:t>
            </a:r>
            <a:endParaRPr lang="ru-RU" dirty="0" smtClean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4193381" cy="251678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6"/>
          </p:nvPr>
        </p:nvSpPr>
        <p:spPr>
          <a:xfrm>
            <a:off x="6172875" y="2101849"/>
            <a:ext cx="4193381" cy="25167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2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01.5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8810" y="2454443"/>
            <a:ext cx="336118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209" y="3089666"/>
            <a:ext cx="3738781" cy="34234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3577" y="2450885"/>
            <a:ext cx="335959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557" y="3086107"/>
            <a:ext cx="3736616" cy="34234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868385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5029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64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01.7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23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01.8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08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41933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01.9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1152524" y="3786187"/>
            <a:ext cx="4193381" cy="167125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4" y="5457437"/>
            <a:ext cx="4193382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6184900" y="423863"/>
            <a:ext cx="4219575" cy="58721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87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8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25" y="3779838"/>
            <a:ext cx="3354581" cy="838200"/>
          </a:xfrm>
        </p:spPr>
        <p:txBody>
          <a:bodyPr/>
          <a:lstStyle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10 марта 2012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84706" y="2103439"/>
            <a:ext cx="36720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</a:t>
            </a:r>
            <a:br>
              <a:rPr lang="ru-RU" dirty="0" smtClean="0"/>
            </a:br>
            <a:r>
              <a:rPr lang="ru-RU" dirty="0" smtClean="0"/>
              <a:t>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6184706" y="3779837"/>
            <a:ext cx="33552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36951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477" y="1971439"/>
            <a:ext cx="7332407" cy="2312906"/>
          </a:xfrm>
        </p:spPr>
        <p:txBody>
          <a:bodyPr anchor="b">
            <a:noAutofit/>
          </a:bodyPr>
          <a:lstStyle>
            <a:lvl1pPr algn="ct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153" y="4361067"/>
            <a:ext cx="5991058" cy="1197375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222" y="7113663"/>
            <a:ext cx="1410092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095" y="7113663"/>
            <a:ext cx="6159173" cy="4460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049" y="7113663"/>
            <a:ext cx="1399873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0221" y="820640"/>
            <a:ext cx="9360702" cy="5897022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5025937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251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91" y="1434510"/>
            <a:ext cx="8430125" cy="3144614"/>
          </a:xfrm>
        </p:spPr>
        <p:txBody>
          <a:bodyPr anchor="b">
            <a:normAutofit/>
          </a:bodyPr>
          <a:lstStyle>
            <a:lvl1pPr algn="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91" y="4647721"/>
            <a:ext cx="8430125" cy="126030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>
                <a:solidFill>
                  <a:schemeClr val="tx2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988" y="7113663"/>
            <a:ext cx="1422777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EFEDE3"/>
                </a:solidFill>
              </a:rPr>
              <a:pPr/>
              <a:t>9/28/2017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321" y="7113663"/>
            <a:ext cx="6159173" cy="4460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049" y="7113663"/>
            <a:ext cx="139987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DD0F05-9152-48D7-BAD1-3C9B5094FDFC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148890" y="1858119"/>
            <a:ext cx="2872033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7148890" y="1858119"/>
            <a:ext cx="2872033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0743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2829" y="2519892"/>
            <a:ext cx="3900501" cy="39478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2472" y="2519892"/>
            <a:ext cx="3900501" cy="394783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635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66" y="687966"/>
            <a:ext cx="7704560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65787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829" y="755967"/>
            <a:ext cx="8419803" cy="16379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829" y="2579670"/>
            <a:ext cx="3900501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30" y="3643380"/>
            <a:ext cx="3900499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2131" y="2590169"/>
            <a:ext cx="3900501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2131" y="3643380"/>
            <a:ext cx="3900501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2424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7679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79435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650939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26" y="755967"/>
            <a:ext cx="3381286" cy="2378668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237" y="755968"/>
            <a:ext cx="4570750" cy="5704755"/>
          </a:xfrm>
        </p:spPr>
        <p:txBody>
          <a:bodyPr/>
          <a:lstStyle>
            <a:lvl1pPr>
              <a:defRPr sz="1653"/>
            </a:lvl1pPr>
            <a:lvl2pPr>
              <a:defRPr sz="1653"/>
            </a:lvl2pPr>
            <a:lvl3pPr>
              <a:defRPr sz="1488"/>
            </a:lvl3pPr>
            <a:lvl4pPr>
              <a:defRPr sz="1488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26" y="3148590"/>
            <a:ext cx="3381286" cy="33191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827" y="7113663"/>
            <a:ext cx="105635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4511" y="7113663"/>
            <a:ext cx="2081602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7052" y="7113663"/>
            <a:ext cx="139987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4278349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650939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26" y="755967"/>
            <a:ext cx="3381286" cy="2378668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1410" y="2"/>
            <a:ext cx="5840403" cy="7559674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377979" indent="0">
              <a:buNone/>
              <a:defRPr sz="1653"/>
            </a:lvl2pPr>
            <a:lvl3pPr marL="755957" indent="0">
              <a:buNone/>
              <a:defRPr sz="1653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26" y="3148176"/>
            <a:ext cx="3381286" cy="331954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827" y="7113663"/>
            <a:ext cx="105635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4511" y="7113663"/>
            <a:ext cx="2081602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7052" y="7113663"/>
            <a:ext cx="139987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484041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2829" y="2530393"/>
            <a:ext cx="8419803" cy="39373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6918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5516" y="688016"/>
            <a:ext cx="1743324" cy="57797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2830" y="688016"/>
            <a:ext cx="6693520" cy="57797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02116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25" y="3779838"/>
            <a:ext cx="3354581" cy="838200"/>
          </a:xfrm>
        </p:spPr>
        <p:txBody>
          <a:bodyPr/>
          <a:lstStyle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10 марта 2012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84706" y="2103439"/>
            <a:ext cx="36720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</a:t>
            </a:r>
            <a:br>
              <a:rPr lang="ru-RU" dirty="0" smtClean="0"/>
            </a:br>
            <a:r>
              <a:rPr lang="ru-RU" dirty="0" smtClean="0"/>
              <a:t>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6184706" y="3779837"/>
            <a:ext cx="33552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116746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01107" y="6814801"/>
            <a:ext cx="1677599" cy="191900"/>
          </a:xfrm>
        </p:spPr>
        <p:txBody>
          <a:bodyPr/>
          <a:lstStyle>
            <a:lvl1pPr algn="r">
              <a:defRPr sz="1100">
                <a:solidFill>
                  <a:srgbClr val="BD9A7A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" y="957600"/>
            <a:ext cx="2071116" cy="143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1906" y="2941038"/>
            <a:ext cx="6710400" cy="2088000"/>
          </a:xfrm>
        </p:spPr>
        <p:txBody>
          <a:bodyPr anchor="t" anchorCtr="0"/>
          <a:lstStyle>
            <a:lvl1pPr algn="l">
              <a:lnSpc>
                <a:spcPts val="3200"/>
              </a:lnSpc>
              <a:defRPr sz="22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Об основных требованиях </a:t>
            </a:r>
            <a:br>
              <a:rPr lang="ru-RU" dirty="0" smtClean="0"/>
            </a:br>
            <a:r>
              <a:rPr lang="ru-RU" dirty="0" smtClean="0"/>
              <a:t>к осуществлению государственной экспертизы проектной документации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(или) результатов инженерных изысканий в электронной форме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1906" y="5457825"/>
            <a:ext cx="3355006" cy="180000"/>
          </a:xfrm>
        </p:spPr>
        <p:txBody>
          <a:bodyPr/>
          <a:lstStyle>
            <a:lvl1pPr>
              <a:defRPr sz="1100"/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АНДРОПОВ ВАДИМ ВЛАДИМИРОВИЧ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1906" y="5759999"/>
            <a:ext cx="3355006" cy="536237"/>
          </a:xfrm>
        </p:spPr>
        <p:txBody>
          <a:bodyPr/>
          <a:lstStyle>
            <a:lvl1pPr>
              <a:defRPr sz="1100" cap="none" baseline="0">
                <a:solidFill>
                  <a:srgbClr val="BD9A7A"/>
                </a:solidFill>
              </a:defRPr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Первый заместитель начальника </a:t>
            </a:r>
            <a:br>
              <a:rPr lang="ru-RU" dirty="0" smtClean="0"/>
            </a:br>
            <a:r>
              <a:rPr lang="ru-RU" dirty="0" smtClean="0"/>
              <a:t>ФАУ «</a:t>
            </a:r>
            <a:r>
              <a:rPr lang="ru-RU" dirty="0" err="1" smtClean="0"/>
              <a:t>Главгосэкспертиза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90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906" y="424637"/>
            <a:ext cx="9221689" cy="838800"/>
          </a:xfrm>
        </p:spPr>
        <p:txBody>
          <a:bodyPr anchor="b" anchorCtr="0"/>
          <a:lstStyle>
            <a:lvl1pPr>
              <a:lnSpc>
                <a:spcPct val="0"/>
              </a:lnSpc>
              <a:defRPr sz="24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Правовые акты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905" y="2102238"/>
            <a:ext cx="5871601" cy="2516400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22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012000" y="3780000"/>
            <a:ext cx="4507107" cy="2988000"/>
          </a:xfrm>
        </p:spPr>
        <p:txBody>
          <a:bodyPr anchor="b" anchorCtr="0"/>
          <a:lstStyle>
            <a:lvl1pPr algn="r">
              <a:lnSpc>
                <a:spcPts val="1855"/>
              </a:lnSpc>
              <a:spcBef>
                <a:spcPts val="0"/>
              </a:spcBef>
              <a:defRPr sz="22000" kern="0" cap="none" spc="-1000" baseline="0"/>
            </a:lvl1pPr>
          </a:lstStyle>
          <a:p>
            <a:pPr lvl="0"/>
            <a:r>
              <a:rPr lang="ru-RU" dirty="0" smtClean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14369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96647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196000"/>
            <a:ext cx="8444484" cy="39364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Взаимодействие с региональными экспертными организациями при переходе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осуществлению государственной экспертизы в электронном виде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2102237"/>
            <a:ext cx="2515781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1"/>
            <a:r>
              <a:rPr lang="ru-RU" dirty="0" smtClean="0"/>
              <a:t>Осуществляется взаимодействие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региональными экспертными организациями следующих субъектов Российской Федерации: </a:t>
            </a:r>
          </a:p>
        </p:txBody>
      </p:sp>
    </p:spTree>
    <p:extLst>
      <p:ext uri="{BB962C8B-B14F-4D97-AF65-F5344CB8AC3E}">
        <p14:creationId xmlns:p14="http://schemas.microsoft.com/office/powerpoint/2010/main" val="25550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План мероприятий («дорожная карта») по реализации Концепции развития механизмов предоставления государственных и муниципальных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электронном виде*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3</a:t>
            </a:r>
            <a:endParaRPr lang="ru-RU" dirty="0" smtClean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7548563" cy="3355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Статистика за 2015–2016 гг.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4</a:t>
            </a:r>
            <a:endParaRPr lang="ru-RU" dirty="0" smtClean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4193381" cy="251678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6"/>
          </p:nvPr>
        </p:nvSpPr>
        <p:spPr>
          <a:xfrm>
            <a:off x="6172875" y="2101849"/>
            <a:ext cx="4193381" cy="25167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4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01.5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7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01.7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4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556" y="6736038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01.8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9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41933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01.9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1152524" y="3786187"/>
            <a:ext cx="4193381" cy="167125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4" y="5457437"/>
            <a:ext cx="4193382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6184900" y="423863"/>
            <a:ext cx="4219575" cy="58721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5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09" y="491730"/>
            <a:ext cx="3074696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429" y="491731"/>
            <a:ext cx="4432596" cy="596899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09" y="1762175"/>
            <a:ext cx="3074696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053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5291772"/>
            <a:ext cx="770781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210" y="699931"/>
            <a:ext cx="770781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916496"/>
            <a:ext cx="770781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95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316559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78" y="314"/>
            <a:ext cx="2282735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36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466" y="687966"/>
            <a:ext cx="7704560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2351899"/>
            <a:ext cx="770781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041" y="6762800"/>
            <a:ext cx="896106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209" y="6763594"/>
            <a:ext cx="66841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764" y="868385"/>
            <a:ext cx="6839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7261583"/>
            <a:ext cx="10389600" cy="2952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61" r:id="rId17"/>
    <p:sldLayoutId id="2147483662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96" r:id="rId26"/>
  </p:sldLayoutIdLst>
  <p:hf hdr="0" ftr="0" dt="0"/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316559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78" y="314"/>
            <a:ext cx="2282735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36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466" y="687966"/>
            <a:ext cx="7704560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2351899"/>
            <a:ext cx="770781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041" y="6762800"/>
            <a:ext cx="896106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209" y="6763594"/>
            <a:ext cx="66841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764" y="868385"/>
            <a:ext cx="6839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7261583"/>
            <a:ext cx="10389600" cy="2952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15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823" r:id="rId28"/>
    <p:sldLayoutId id="2147483824" r:id="rId29"/>
  </p:sldLayoutIdLst>
  <p:hf hdr="0" ftr="0" dt="0"/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829" y="755967"/>
            <a:ext cx="8419803" cy="1637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829" y="2519892"/>
            <a:ext cx="8419803" cy="394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535" y="7113663"/>
            <a:ext cx="1056353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9/28/2017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7521" y="7113663"/>
            <a:ext cx="5507994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7147" y="7113663"/>
            <a:ext cx="1399873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aseline="0">
                <a:solidFill>
                  <a:schemeClr val="tx2"/>
                </a:solidFill>
              </a:defRPr>
            </a:lvl1pPr>
          </a:lstStyle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67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19267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 userDrawn="1"/>
        </p:nvSpPr>
        <p:spPr>
          <a:xfrm>
            <a:off x="0" y="7261583"/>
            <a:ext cx="10389600" cy="2952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</p:sldLayoutIdLst>
  <p:hf hdr="0" ftr="0" dt="0"/>
  <p:txStyles>
    <p:titleStyle>
      <a:lvl1pPr algn="l" defTabSz="755957" rtl="0" eaLnBrk="1" latinLnBrk="0" hangingPunct="1">
        <a:lnSpc>
          <a:spcPct val="89000"/>
        </a:lnSpc>
        <a:spcBef>
          <a:spcPct val="0"/>
        </a:spcBef>
        <a:buNone/>
        <a:defRPr sz="485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23336" indent="-423336" algn="l" defTabSz="755957" rtl="0" eaLnBrk="1" latinLnBrk="0" hangingPunct="1">
        <a:lnSpc>
          <a:spcPct val="94000"/>
        </a:lnSpc>
        <a:spcBef>
          <a:spcPts val="1102"/>
        </a:spcBef>
        <a:spcAft>
          <a:spcPts val="220"/>
        </a:spcAft>
        <a:buFont typeface="Franklin Gothic Book" panose="020B0503020102020204" pitchFamily="34" charset="0"/>
        <a:buChar char="■"/>
        <a:defRPr sz="220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07943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220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511915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984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01588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984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519858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76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023829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764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527801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31772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54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535744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  <p15:guide id="12" orient="horz" pos="2381">
          <p15:clr>
            <a:srgbClr val="F26B43"/>
          </p15:clr>
        </p15:guide>
        <p15:guide id="13" pos="33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laws.ru/acts/Prikaz-Minregiona-RF-ot-20.08.2009-N-355/" TargetMode="External"/><Relationship Id="rId2" Type="http://schemas.openxmlformats.org/officeDocument/2006/relationships/hyperlink" Target="http://rulaws.ru/acts/Prikaz-Minregiona-RF-ot-16.11.2010-N-497/" TargetMode="Externa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rulaws.ru/acts/Postanovlenie-Gosstroya-Rossii-ot-26.04.1999-N-3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troyrf.ru/upload/iblock/03b/prikaz-69pr-metodika-o-razrab-nts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286091" y="2118511"/>
            <a:ext cx="8717988" cy="2272420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sz="4000" dirty="0" smtClean="0"/>
              <a:t>Ц        е       н      о       </a:t>
            </a:r>
            <a:r>
              <a:rPr lang="ru-RU" sz="4000" dirty="0" err="1" smtClean="0"/>
              <a:t>о</a:t>
            </a:r>
            <a:r>
              <a:rPr lang="ru-RU" sz="4000" dirty="0" smtClean="0"/>
              <a:t>       б      р      а      з        о    в       а      н      и      е                   в                    с        т        р       о       и       т       е       л      ь      с        т        в     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111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187999" y="6840000"/>
            <a:ext cx="395501" cy="288000"/>
          </a:xfrm>
        </p:spPr>
        <p:txBody>
          <a:bodyPr/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МЕТОДОЛОГИЯ </a:t>
            </a:r>
            <a:r>
              <a:rPr lang="ru-RU" dirty="0">
                <a:cs typeface="Arial" panose="020B0604020202020204" pitchFamily="34" charset="0"/>
              </a:rPr>
              <a:t>ФОРМИРОВАНИЯ СМЕТНЫХ ЦЕН СТРОИТЕЛЬНЫХ РЕСУРСОВ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5794" y="5861588"/>
            <a:ext cx="8868648" cy="83099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 СМЕТНЫХ ЦЕН СТРОИТЕЛЬНЫХ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70517" y="4331704"/>
            <a:ext cx="449162" cy="227947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984088" y="5087481"/>
            <a:ext cx="470167" cy="506014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3326" y="3815060"/>
            <a:ext cx="2637074" cy="95410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СМЕТНЫЕ ЦЕНЫ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НА МАТЕРИАЛЫ, ИЗДЕЛИЯ, КОНСТРУКЦИИ, ОБОРУДОВАНИЕ</a:t>
            </a: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5850" y="1489060"/>
            <a:ext cx="2654550" cy="738664"/>
          </a:xfrm>
          <a:prstGeom prst="rect">
            <a:avLst/>
          </a:prstGeom>
          <a:solidFill>
            <a:srgbClr val="F4F5F9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СМЕТНЫЕ ЦЕНЫ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ЗАТРАТЫ ТРУДА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СТРОИТЕЛЬСТВЕ</a:t>
            </a: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966165" y="1819275"/>
            <a:ext cx="449162" cy="227947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966165" y="3084475"/>
            <a:ext cx="449162" cy="227947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37176" y="6028915"/>
            <a:ext cx="266891" cy="484046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561980" y="3811465"/>
            <a:ext cx="4635135" cy="1169551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Приказ Минстроя России от 20 декабря 2016 г. № 1001/</a:t>
            </a:r>
            <a:r>
              <a:rPr lang="ru-RU" sz="1400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"Об утверждении Методики определения сметных цен на материалы, изделия, конструкции, оборудование и цен услуг на перевозку грузов для строительства"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69162" y="1489060"/>
            <a:ext cx="4738143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Приказ Минстроя России от 20 декабря 2016 г. </a:t>
            </a:r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№ 1000/</a:t>
            </a:r>
            <a:r>
              <a:rPr lang="ru-RU" sz="1400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"Об </a:t>
            </a: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утверждении Методики определения сметных цен на затраты труда в строительстве"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61980" y="2704301"/>
            <a:ext cx="4692901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Приказ Минстроя России от 20 декабря 2016 г. № 999/</a:t>
            </a:r>
            <a:r>
              <a:rPr lang="ru-RU" sz="1400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"Об утверждении Методики определения сметных цен на эксплуатацию машин и механизмов"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63325" y="2617768"/>
            <a:ext cx="2637075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СМЕТНЫЕ ЦЕНЫ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НА ЭКСПЛУАТАЦИЮ МАШИН И МЕХАНИЗМОВ</a:t>
            </a: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5850" y="1487946"/>
            <a:ext cx="2654550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СМЕТНЫЕ ЦЕНЫ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ЗАТРАТЫ ТРУДА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СТРОИТЕЛЬСТВЕ</a:t>
            </a: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r="2281"/>
          <a:stretch/>
        </p:blipFill>
        <p:spPr bwMode="auto">
          <a:xfrm>
            <a:off x="2948796" y="1388147"/>
            <a:ext cx="1669828" cy="105951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2" descr="Картинки по запросу ЭКСКАВАТОР ДЛЯ ПРЕЗЕНТАЦИИ 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25" y="2390093"/>
            <a:ext cx="1759353" cy="1243249"/>
          </a:xfrm>
          <a:prstGeom prst="rect">
            <a:avLst/>
          </a:prstGeom>
          <a:noFill/>
          <a:effectLst/>
          <a:extLst/>
        </p:spPr>
      </p:pic>
      <p:pic>
        <p:nvPicPr>
          <p:cNvPr id="32" name="Рисунок 31" descr="Картинки по запросу цемент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2612" r="2204" b="11567"/>
          <a:stretch/>
        </p:blipFill>
        <p:spPr bwMode="auto">
          <a:xfrm>
            <a:off x="3113338" y="3808775"/>
            <a:ext cx="1569102" cy="99176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4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404554" cy="288000"/>
          </a:xfrm>
        </p:spPr>
        <p:txBody>
          <a:bodyPr/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СХЕМА </a:t>
            </a:r>
            <a:r>
              <a:rPr lang="ru-RU" dirty="0">
                <a:cs typeface="Arial" panose="020B0604020202020204" pitchFamily="34" charset="0"/>
              </a:rPr>
              <a:t>МОНИТОРИНГА ЦЕН СТРОИТЕЛЬНЫХ РЕСУРСОВ</a:t>
            </a:r>
          </a:p>
          <a:p>
            <a:endParaRPr lang="ru-RU" dirty="0"/>
          </a:p>
        </p:txBody>
      </p:sp>
      <p:sp>
        <p:nvSpPr>
          <p:cNvPr id="16" name="Правая фигурная скобка 15"/>
          <p:cNvSpPr/>
          <p:nvPr/>
        </p:nvSpPr>
        <p:spPr>
          <a:xfrm rot="16200000">
            <a:off x="5724300" y="4233460"/>
            <a:ext cx="384106" cy="2808310"/>
          </a:xfrm>
          <a:prstGeom prst="rightBrace">
            <a:avLst/>
          </a:prstGeom>
          <a:noFill/>
          <a:ln w="19050" cap="flat" cmpd="sng">
            <a:solidFill>
              <a:srgbClr val="8C6746"/>
            </a:solidFill>
            <a:prstDash val="solid"/>
            <a:round/>
            <a:headEnd type="none" w="med" len="med"/>
            <a:tailEnd type="none" w="med" len="med"/>
          </a:ln>
          <a:effectLst>
            <a:outerShdw dir="2700000" algn="ctr" rotWithShape="0">
              <a:srgbClr val="009999"/>
            </a:outerShdw>
          </a:effectLst>
        </p:spPr>
        <p:txBody>
          <a:bodyPr lIns="45718" tIns="45718" rIns="45718" bIns="45718"/>
          <a:lstStyle/>
          <a:p>
            <a:pPr algn="ctr"/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951" y="3489871"/>
            <a:ext cx="2064358" cy="1169551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РЕГИОНАЛЬНЫЕ </a:t>
            </a:r>
            <a:r>
              <a:rPr lang="ru-RU" sz="1400" dirty="0">
                <a:solidFill>
                  <a:prstClr val="black"/>
                </a:solidFill>
              </a:rPr>
              <a:t>ПРОИЗВОДИТЕЛИ (ПОСТАВЩИКИ</a:t>
            </a:r>
            <a:r>
              <a:rPr lang="ru-RU" sz="1400" dirty="0" smtClean="0">
                <a:solidFill>
                  <a:prstClr val="black"/>
                </a:solidFill>
              </a:rPr>
              <a:t>)</a:t>
            </a:r>
            <a:endParaRPr lang="ru-RU" sz="1400" dirty="0">
              <a:solidFill>
                <a:prstClr val="black"/>
              </a:solidFill>
            </a:endParaRP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6503" y="3419126"/>
            <a:ext cx="2066925" cy="1384995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СРЕДНЯЯ АРИФМЕТИЧЕСКАЯ ВЕЛИЧИНА, ВЗВЕШЕННАЯ С УЧЕТОМ ОТПУСКНЫХ ЦЕН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4304" y="1591750"/>
            <a:ext cx="4429125" cy="95410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СМЕТНЫЕ </a:t>
            </a:r>
            <a:r>
              <a:rPr lang="ru-RU" sz="1400" dirty="0">
                <a:solidFill>
                  <a:prstClr val="black"/>
                </a:solidFill>
              </a:rPr>
              <a:t>ЦЕНЫ НА МАТЕРИАЛЬНЫЕ </a:t>
            </a:r>
            <a:r>
              <a:rPr lang="ru-RU" sz="1400" dirty="0" smtClean="0">
                <a:solidFill>
                  <a:prstClr val="black"/>
                </a:solidFill>
              </a:rPr>
              <a:t>РЕСУРСЫ</a:t>
            </a: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75" y="1591750"/>
            <a:ext cx="3074407" cy="95410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КЛАССИФИКАТОР </a:t>
            </a:r>
            <a:r>
              <a:rPr lang="ru-RU" sz="1400" dirty="0">
                <a:solidFill>
                  <a:prstClr val="black"/>
                </a:solidFill>
              </a:rPr>
              <a:t>СТРОИТЕЛЬНЫХ </a:t>
            </a:r>
            <a:r>
              <a:rPr lang="ru-RU" sz="1400" dirty="0" smtClean="0">
                <a:solidFill>
                  <a:prstClr val="black"/>
                </a:solidFill>
              </a:rPr>
              <a:t>РЕСУРСОВ</a:t>
            </a:r>
          </a:p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23" y="3114675"/>
            <a:ext cx="3074407" cy="2246769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ПЕРЕЧЕНЬ ЮРИДИЧЕСКИХ ЛИЦ, ОСУЩЕСТВЛЯЮЩИХ ДЕЯТЕЛЬНОСТЬ ПО ПРОИЗВОДСТВУ НА ТЕРРИТОРИИ РФ СТРОИТЕЛЬНЫХ МАТЕРИАЛОВ, ИЗДЕЛИЙ, КОНСТРУКЦИЙ, ОБОРУДОВАНИЯ, МАШИН И МЕХАНИЗМОВ, ВКЛЮЧЕННЫХ В КСР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4134570" y="1914525"/>
            <a:ext cx="703898" cy="314325"/>
          </a:xfrm>
          <a:prstGeom prst="rightArrow">
            <a:avLst/>
          </a:prstGeom>
          <a:solidFill>
            <a:srgbClr val="8C6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2429" y="5934443"/>
            <a:ext cx="2160847" cy="523220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ОТПУСКНАЯ ЦЕНА (ЦЕНА РЕАЛИЗАЦИИ)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1630" y="5934443"/>
            <a:ext cx="1888119" cy="523220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ОБЪЕМ РЕАЛИЗАЦИИ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5716328" y="4810125"/>
            <a:ext cx="408247" cy="438150"/>
          </a:xfrm>
          <a:prstGeom prst="downArrow">
            <a:avLst/>
          </a:prstGeom>
          <a:solidFill>
            <a:srgbClr val="8C6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8924925" y="2746249"/>
            <a:ext cx="345849" cy="473202"/>
          </a:xfrm>
          <a:prstGeom prst="upArrow">
            <a:avLst/>
          </a:prstGeom>
          <a:solidFill>
            <a:srgbClr val="8C6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045430" y="3974306"/>
            <a:ext cx="703898" cy="314325"/>
          </a:xfrm>
          <a:prstGeom prst="rightArrow">
            <a:avLst/>
          </a:prstGeom>
          <a:solidFill>
            <a:srgbClr val="8C6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235420" y="3954460"/>
            <a:ext cx="605890" cy="314325"/>
          </a:xfrm>
          <a:prstGeom prst="rightArrow">
            <a:avLst/>
          </a:prstGeom>
          <a:solidFill>
            <a:srgbClr val="8C6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413608" cy="288000"/>
          </a:xfrm>
          <a:effectLst/>
        </p:spPr>
        <p:txBody>
          <a:bodyPr/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033260" y="328451"/>
            <a:ext cx="5032181" cy="839787"/>
          </a:xfrm>
          <a:effectLst/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 УЧАСТНИКОВ ПРОЦЕССА МОНИТОРИНГА ЦЕН СТРОИТЕЛЬНЫХ РЕСУРСОВ (ФГИС И ИАС)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1684" y="1269507"/>
            <a:ext cx="4027371" cy="5482417"/>
          </a:xfrm>
          <a:prstGeom prst="rect">
            <a:avLst/>
          </a:prstGeom>
          <a:solidFill>
            <a:srgbClr val="F4F5F9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ru-RU" sz="1600" b="1" cap="al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>
            <a:stCxn id="39" idx="3"/>
            <a:endCxn id="55" idx="1"/>
          </p:cNvCxnSpPr>
          <p:nvPr/>
        </p:nvCxnSpPr>
        <p:spPr>
          <a:xfrm flipV="1">
            <a:off x="2700638" y="4753573"/>
            <a:ext cx="907684" cy="1291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82748" y="1238216"/>
            <a:ext cx="2877552" cy="5481256"/>
          </a:xfrm>
          <a:prstGeom prst="rect">
            <a:avLst/>
          </a:prstGeom>
          <a:solidFill>
            <a:srgbClr val="F4F5F9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ru-RU" sz="1600" b="1" cap="all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1684" y="1221815"/>
            <a:ext cx="4027370" cy="412671"/>
          </a:xfrm>
          <a:prstGeom prst="rect">
            <a:avLst/>
          </a:prstGeom>
          <a:solidFill>
            <a:srgbClr val="9D2235"/>
          </a:solidFill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ФГИС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03055" y="1221815"/>
            <a:ext cx="2881098" cy="412671"/>
          </a:xfrm>
          <a:prstGeom prst="rect">
            <a:avLst/>
          </a:prstGeom>
          <a:solidFill>
            <a:srgbClr val="9D2235"/>
          </a:solidFill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ИАС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2" y="4555922"/>
            <a:ext cx="1440151" cy="430887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Производитель, Поставщик услуг</a:t>
            </a:r>
          </a:p>
        </p:txBody>
      </p:sp>
      <p:sp>
        <p:nvSpPr>
          <p:cNvPr id="15" name="Freeform 14097"/>
          <p:cNvSpPr>
            <a:spLocks noEditPoints="1"/>
          </p:cNvSpPr>
          <p:nvPr/>
        </p:nvSpPr>
        <p:spPr bwMode="auto">
          <a:xfrm>
            <a:off x="494874" y="3902896"/>
            <a:ext cx="639604" cy="626607"/>
          </a:xfrm>
          <a:custGeom>
            <a:avLst/>
            <a:gdLst/>
            <a:ahLst/>
            <a:cxnLst>
              <a:cxn ang="0">
                <a:pos x="778" y="764"/>
              </a:cxn>
              <a:cxn ang="0">
                <a:pos x="115" y="585"/>
              </a:cxn>
              <a:cxn ang="0">
                <a:pos x="115" y="632"/>
              </a:cxn>
              <a:cxn ang="0">
                <a:pos x="227" y="632"/>
              </a:cxn>
              <a:cxn ang="0">
                <a:pos x="227" y="583"/>
              </a:cxn>
              <a:cxn ang="0">
                <a:pos x="307" y="632"/>
              </a:cxn>
              <a:cxn ang="0">
                <a:pos x="286" y="582"/>
              </a:cxn>
              <a:cxn ang="0">
                <a:pos x="347" y="632"/>
              </a:cxn>
              <a:cxn ang="0">
                <a:pos x="391" y="580"/>
              </a:cxn>
              <a:cxn ang="0">
                <a:pos x="571" y="574"/>
              </a:cxn>
              <a:cxn ang="0">
                <a:pos x="482" y="625"/>
              </a:cxn>
              <a:cxn ang="0">
                <a:pos x="151" y="530"/>
              </a:cxn>
              <a:cxn ang="0">
                <a:pos x="151" y="483"/>
              </a:cxn>
              <a:cxn ang="0">
                <a:pos x="207" y="528"/>
              </a:cxn>
              <a:cxn ang="0">
                <a:pos x="227" y="478"/>
              </a:cxn>
              <a:cxn ang="0">
                <a:pos x="265" y="526"/>
              </a:cxn>
              <a:cxn ang="0">
                <a:pos x="391" y="468"/>
              </a:cxn>
              <a:cxn ang="0">
                <a:pos x="347" y="470"/>
              </a:cxn>
              <a:cxn ang="0">
                <a:pos x="527" y="465"/>
              </a:cxn>
              <a:cxn ang="0">
                <a:pos x="654" y="525"/>
              </a:cxn>
              <a:cxn ang="0">
                <a:pos x="527" y="517"/>
              </a:cxn>
              <a:cxn ang="0">
                <a:pos x="307" y="365"/>
              </a:cxn>
              <a:cxn ang="0">
                <a:pos x="265" y="370"/>
              </a:cxn>
              <a:cxn ang="0">
                <a:pos x="391" y="409"/>
              </a:cxn>
              <a:cxn ang="0">
                <a:pos x="391" y="357"/>
              </a:cxn>
              <a:cxn ang="0">
                <a:pos x="571" y="363"/>
              </a:cxn>
              <a:cxn ang="0">
                <a:pos x="571" y="414"/>
              </a:cxn>
              <a:cxn ang="0">
                <a:pos x="482" y="350"/>
              </a:cxn>
              <a:cxn ang="0">
                <a:pos x="286" y="311"/>
              </a:cxn>
              <a:cxn ang="0">
                <a:pos x="286" y="259"/>
              </a:cxn>
              <a:cxn ang="0">
                <a:pos x="391" y="296"/>
              </a:cxn>
              <a:cxn ang="0">
                <a:pos x="391" y="244"/>
              </a:cxn>
              <a:cxn ang="0">
                <a:pos x="571" y="258"/>
              </a:cxn>
              <a:cxn ang="0">
                <a:pos x="571" y="308"/>
              </a:cxn>
              <a:cxn ang="0">
                <a:pos x="482" y="240"/>
              </a:cxn>
              <a:cxn ang="0">
                <a:pos x="286" y="202"/>
              </a:cxn>
              <a:cxn ang="0">
                <a:pos x="286" y="152"/>
              </a:cxn>
              <a:cxn ang="0">
                <a:pos x="391" y="185"/>
              </a:cxn>
              <a:cxn ang="0">
                <a:pos x="347" y="140"/>
              </a:cxn>
              <a:cxn ang="0">
                <a:pos x="482" y="128"/>
              </a:cxn>
              <a:cxn ang="0">
                <a:pos x="654" y="174"/>
              </a:cxn>
              <a:cxn ang="0">
                <a:pos x="527" y="193"/>
              </a:cxn>
              <a:cxn ang="0">
                <a:pos x="435" y="0"/>
              </a:cxn>
              <a:cxn ang="0">
                <a:pos x="710" y="102"/>
              </a:cxn>
              <a:cxn ang="0">
                <a:pos x="685" y="119"/>
              </a:cxn>
              <a:cxn ang="0">
                <a:pos x="425" y="687"/>
              </a:cxn>
              <a:cxn ang="0">
                <a:pos x="186" y="396"/>
              </a:cxn>
              <a:cxn ang="0">
                <a:pos x="79" y="683"/>
              </a:cxn>
              <a:cxn ang="0">
                <a:pos x="65" y="392"/>
              </a:cxn>
              <a:cxn ang="0">
                <a:pos x="171" y="78"/>
              </a:cxn>
            </a:cxnLst>
            <a:rect l="0" t="0" r="r" b="b"/>
            <a:pathLst>
              <a:path w="778" h="764">
                <a:moveTo>
                  <a:pt x="0" y="726"/>
                </a:moveTo>
                <a:lnTo>
                  <a:pt x="778" y="726"/>
                </a:lnTo>
                <a:lnTo>
                  <a:pt x="778" y="764"/>
                </a:lnTo>
                <a:lnTo>
                  <a:pt x="0" y="764"/>
                </a:lnTo>
                <a:lnTo>
                  <a:pt x="0" y="726"/>
                </a:lnTo>
                <a:close/>
                <a:moveTo>
                  <a:pt x="115" y="585"/>
                </a:moveTo>
                <a:lnTo>
                  <a:pt x="151" y="585"/>
                </a:lnTo>
                <a:lnTo>
                  <a:pt x="151" y="632"/>
                </a:lnTo>
                <a:lnTo>
                  <a:pt x="115" y="632"/>
                </a:lnTo>
                <a:lnTo>
                  <a:pt x="115" y="585"/>
                </a:lnTo>
                <a:close/>
                <a:moveTo>
                  <a:pt x="227" y="583"/>
                </a:moveTo>
                <a:lnTo>
                  <a:pt x="227" y="632"/>
                </a:lnTo>
                <a:lnTo>
                  <a:pt x="189" y="632"/>
                </a:lnTo>
                <a:lnTo>
                  <a:pt x="189" y="584"/>
                </a:lnTo>
                <a:lnTo>
                  <a:pt x="227" y="583"/>
                </a:lnTo>
                <a:close/>
                <a:moveTo>
                  <a:pt x="286" y="582"/>
                </a:moveTo>
                <a:lnTo>
                  <a:pt x="307" y="582"/>
                </a:lnTo>
                <a:lnTo>
                  <a:pt x="307" y="632"/>
                </a:lnTo>
                <a:lnTo>
                  <a:pt x="265" y="632"/>
                </a:lnTo>
                <a:lnTo>
                  <a:pt x="265" y="583"/>
                </a:lnTo>
                <a:lnTo>
                  <a:pt x="286" y="582"/>
                </a:lnTo>
                <a:close/>
                <a:moveTo>
                  <a:pt x="391" y="580"/>
                </a:moveTo>
                <a:lnTo>
                  <a:pt x="391" y="632"/>
                </a:lnTo>
                <a:lnTo>
                  <a:pt x="347" y="632"/>
                </a:lnTo>
                <a:lnTo>
                  <a:pt x="347" y="581"/>
                </a:lnTo>
                <a:lnTo>
                  <a:pt x="369" y="581"/>
                </a:lnTo>
                <a:lnTo>
                  <a:pt x="391" y="580"/>
                </a:lnTo>
                <a:close/>
                <a:moveTo>
                  <a:pt x="482" y="572"/>
                </a:moveTo>
                <a:lnTo>
                  <a:pt x="527" y="573"/>
                </a:lnTo>
                <a:lnTo>
                  <a:pt x="571" y="574"/>
                </a:lnTo>
                <a:lnTo>
                  <a:pt x="654" y="576"/>
                </a:lnTo>
                <a:lnTo>
                  <a:pt x="654" y="625"/>
                </a:lnTo>
                <a:lnTo>
                  <a:pt x="482" y="625"/>
                </a:lnTo>
                <a:lnTo>
                  <a:pt x="482" y="572"/>
                </a:lnTo>
                <a:close/>
                <a:moveTo>
                  <a:pt x="151" y="483"/>
                </a:moveTo>
                <a:lnTo>
                  <a:pt x="151" y="530"/>
                </a:lnTo>
                <a:lnTo>
                  <a:pt x="115" y="533"/>
                </a:lnTo>
                <a:lnTo>
                  <a:pt x="115" y="486"/>
                </a:lnTo>
                <a:lnTo>
                  <a:pt x="151" y="483"/>
                </a:lnTo>
                <a:close/>
                <a:moveTo>
                  <a:pt x="227" y="478"/>
                </a:moveTo>
                <a:lnTo>
                  <a:pt x="227" y="528"/>
                </a:lnTo>
                <a:lnTo>
                  <a:pt x="207" y="528"/>
                </a:lnTo>
                <a:lnTo>
                  <a:pt x="189" y="529"/>
                </a:lnTo>
                <a:lnTo>
                  <a:pt x="189" y="481"/>
                </a:lnTo>
                <a:lnTo>
                  <a:pt x="227" y="478"/>
                </a:lnTo>
                <a:close/>
                <a:moveTo>
                  <a:pt x="307" y="473"/>
                </a:moveTo>
                <a:lnTo>
                  <a:pt x="307" y="524"/>
                </a:lnTo>
                <a:lnTo>
                  <a:pt x="265" y="526"/>
                </a:lnTo>
                <a:lnTo>
                  <a:pt x="265" y="476"/>
                </a:lnTo>
                <a:lnTo>
                  <a:pt x="307" y="473"/>
                </a:lnTo>
                <a:close/>
                <a:moveTo>
                  <a:pt x="391" y="468"/>
                </a:moveTo>
                <a:lnTo>
                  <a:pt x="391" y="520"/>
                </a:lnTo>
                <a:lnTo>
                  <a:pt x="347" y="523"/>
                </a:lnTo>
                <a:lnTo>
                  <a:pt x="347" y="470"/>
                </a:lnTo>
                <a:lnTo>
                  <a:pt x="391" y="468"/>
                </a:lnTo>
                <a:close/>
                <a:moveTo>
                  <a:pt x="482" y="461"/>
                </a:moveTo>
                <a:lnTo>
                  <a:pt x="527" y="465"/>
                </a:lnTo>
                <a:lnTo>
                  <a:pt x="571" y="469"/>
                </a:lnTo>
                <a:lnTo>
                  <a:pt x="654" y="476"/>
                </a:lnTo>
                <a:lnTo>
                  <a:pt x="654" y="525"/>
                </a:lnTo>
                <a:lnTo>
                  <a:pt x="613" y="522"/>
                </a:lnTo>
                <a:lnTo>
                  <a:pt x="571" y="519"/>
                </a:lnTo>
                <a:lnTo>
                  <a:pt x="527" y="517"/>
                </a:lnTo>
                <a:lnTo>
                  <a:pt x="482" y="515"/>
                </a:lnTo>
                <a:lnTo>
                  <a:pt x="482" y="461"/>
                </a:lnTo>
                <a:close/>
                <a:moveTo>
                  <a:pt x="307" y="365"/>
                </a:moveTo>
                <a:lnTo>
                  <a:pt x="307" y="416"/>
                </a:lnTo>
                <a:lnTo>
                  <a:pt x="265" y="420"/>
                </a:lnTo>
                <a:lnTo>
                  <a:pt x="265" y="370"/>
                </a:lnTo>
                <a:lnTo>
                  <a:pt x="307" y="365"/>
                </a:lnTo>
                <a:close/>
                <a:moveTo>
                  <a:pt x="391" y="357"/>
                </a:moveTo>
                <a:lnTo>
                  <a:pt x="391" y="409"/>
                </a:lnTo>
                <a:lnTo>
                  <a:pt x="347" y="412"/>
                </a:lnTo>
                <a:lnTo>
                  <a:pt x="347" y="361"/>
                </a:lnTo>
                <a:lnTo>
                  <a:pt x="391" y="357"/>
                </a:lnTo>
                <a:close/>
                <a:moveTo>
                  <a:pt x="482" y="350"/>
                </a:moveTo>
                <a:lnTo>
                  <a:pt x="527" y="357"/>
                </a:lnTo>
                <a:lnTo>
                  <a:pt x="571" y="363"/>
                </a:lnTo>
                <a:lnTo>
                  <a:pt x="654" y="375"/>
                </a:lnTo>
                <a:lnTo>
                  <a:pt x="654" y="424"/>
                </a:lnTo>
                <a:lnTo>
                  <a:pt x="571" y="414"/>
                </a:lnTo>
                <a:lnTo>
                  <a:pt x="527" y="409"/>
                </a:lnTo>
                <a:lnTo>
                  <a:pt x="482" y="404"/>
                </a:lnTo>
                <a:lnTo>
                  <a:pt x="482" y="350"/>
                </a:lnTo>
                <a:close/>
                <a:moveTo>
                  <a:pt x="307" y="257"/>
                </a:moveTo>
                <a:lnTo>
                  <a:pt x="307" y="307"/>
                </a:lnTo>
                <a:lnTo>
                  <a:pt x="286" y="311"/>
                </a:lnTo>
                <a:lnTo>
                  <a:pt x="265" y="313"/>
                </a:lnTo>
                <a:lnTo>
                  <a:pt x="265" y="263"/>
                </a:lnTo>
                <a:lnTo>
                  <a:pt x="286" y="259"/>
                </a:lnTo>
                <a:lnTo>
                  <a:pt x="307" y="257"/>
                </a:lnTo>
                <a:close/>
                <a:moveTo>
                  <a:pt x="391" y="244"/>
                </a:moveTo>
                <a:lnTo>
                  <a:pt x="391" y="296"/>
                </a:lnTo>
                <a:lnTo>
                  <a:pt x="347" y="303"/>
                </a:lnTo>
                <a:lnTo>
                  <a:pt x="347" y="251"/>
                </a:lnTo>
                <a:lnTo>
                  <a:pt x="391" y="244"/>
                </a:lnTo>
                <a:close/>
                <a:moveTo>
                  <a:pt x="482" y="240"/>
                </a:moveTo>
                <a:lnTo>
                  <a:pt x="527" y="248"/>
                </a:lnTo>
                <a:lnTo>
                  <a:pt x="571" y="258"/>
                </a:lnTo>
                <a:lnTo>
                  <a:pt x="654" y="275"/>
                </a:lnTo>
                <a:lnTo>
                  <a:pt x="654" y="324"/>
                </a:lnTo>
                <a:lnTo>
                  <a:pt x="571" y="308"/>
                </a:lnTo>
                <a:lnTo>
                  <a:pt x="527" y="301"/>
                </a:lnTo>
                <a:lnTo>
                  <a:pt x="482" y="293"/>
                </a:lnTo>
                <a:lnTo>
                  <a:pt x="482" y="240"/>
                </a:lnTo>
                <a:close/>
                <a:moveTo>
                  <a:pt x="307" y="149"/>
                </a:moveTo>
                <a:lnTo>
                  <a:pt x="307" y="199"/>
                </a:lnTo>
                <a:lnTo>
                  <a:pt x="286" y="202"/>
                </a:lnTo>
                <a:lnTo>
                  <a:pt x="265" y="207"/>
                </a:lnTo>
                <a:lnTo>
                  <a:pt x="265" y="157"/>
                </a:lnTo>
                <a:lnTo>
                  <a:pt x="286" y="152"/>
                </a:lnTo>
                <a:lnTo>
                  <a:pt x="307" y="149"/>
                </a:lnTo>
                <a:close/>
                <a:moveTo>
                  <a:pt x="391" y="132"/>
                </a:moveTo>
                <a:lnTo>
                  <a:pt x="391" y="185"/>
                </a:lnTo>
                <a:lnTo>
                  <a:pt x="369" y="188"/>
                </a:lnTo>
                <a:lnTo>
                  <a:pt x="347" y="193"/>
                </a:lnTo>
                <a:lnTo>
                  <a:pt x="347" y="140"/>
                </a:lnTo>
                <a:lnTo>
                  <a:pt x="369" y="136"/>
                </a:lnTo>
                <a:lnTo>
                  <a:pt x="391" y="132"/>
                </a:lnTo>
                <a:close/>
                <a:moveTo>
                  <a:pt x="482" y="128"/>
                </a:moveTo>
                <a:lnTo>
                  <a:pt x="527" y="140"/>
                </a:lnTo>
                <a:lnTo>
                  <a:pt x="571" y="152"/>
                </a:lnTo>
                <a:lnTo>
                  <a:pt x="654" y="174"/>
                </a:lnTo>
                <a:lnTo>
                  <a:pt x="654" y="222"/>
                </a:lnTo>
                <a:lnTo>
                  <a:pt x="571" y="204"/>
                </a:lnTo>
                <a:lnTo>
                  <a:pt x="527" y="193"/>
                </a:lnTo>
                <a:lnTo>
                  <a:pt x="482" y="182"/>
                </a:lnTo>
                <a:lnTo>
                  <a:pt x="482" y="128"/>
                </a:lnTo>
                <a:close/>
                <a:moveTo>
                  <a:pt x="435" y="0"/>
                </a:moveTo>
                <a:lnTo>
                  <a:pt x="450" y="3"/>
                </a:lnTo>
                <a:lnTo>
                  <a:pt x="702" y="99"/>
                </a:lnTo>
                <a:lnTo>
                  <a:pt x="710" y="102"/>
                </a:lnTo>
                <a:lnTo>
                  <a:pt x="710" y="686"/>
                </a:lnTo>
                <a:lnTo>
                  <a:pt x="685" y="686"/>
                </a:lnTo>
                <a:lnTo>
                  <a:pt x="685" y="119"/>
                </a:lnTo>
                <a:lnTo>
                  <a:pt x="450" y="31"/>
                </a:lnTo>
                <a:lnTo>
                  <a:pt x="450" y="687"/>
                </a:lnTo>
                <a:lnTo>
                  <a:pt x="425" y="687"/>
                </a:lnTo>
                <a:lnTo>
                  <a:pt x="425" y="30"/>
                </a:lnTo>
                <a:lnTo>
                  <a:pt x="186" y="100"/>
                </a:lnTo>
                <a:lnTo>
                  <a:pt x="186" y="396"/>
                </a:lnTo>
                <a:lnTo>
                  <a:pt x="177" y="398"/>
                </a:lnTo>
                <a:lnTo>
                  <a:pt x="79" y="414"/>
                </a:lnTo>
                <a:lnTo>
                  <a:pt x="79" y="683"/>
                </a:lnTo>
                <a:lnTo>
                  <a:pt x="54" y="683"/>
                </a:lnTo>
                <a:lnTo>
                  <a:pt x="54" y="393"/>
                </a:lnTo>
                <a:lnTo>
                  <a:pt x="65" y="392"/>
                </a:lnTo>
                <a:lnTo>
                  <a:pt x="161" y="374"/>
                </a:lnTo>
                <a:lnTo>
                  <a:pt x="161" y="80"/>
                </a:lnTo>
                <a:lnTo>
                  <a:pt x="171" y="78"/>
                </a:lnTo>
                <a:lnTo>
                  <a:pt x="435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A77B5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8087" y="5343281"/>
            <a:ext cx="3740968" cy="430887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Цены услуг на перевозку грузов для строительства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98087" y="6212285"/>
            <a:ext cx="3740968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Сметные цены строительных ресурсов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20075" y="6126608"/>
            <a:ext cx="507916" cy="335030"/>
            <a:chOff x="7157817" y="-1711865"/>
            <a:chExt cx="654050" cy="452438"/>
          </a:xfrm>
          <a:solidFill>
            <a:schemeClr val="bg1"/>
          </a:solidFill>
          <a:effectLst/>
        </p:grpSpPr>
        <p:sp>
          <p:nvSpPr>
            <p:cNvPr id="22" name="Freeform 1004"/>
            <p:cNvSpPr>
              <a:spLocks noEditPoints="1"/>
            </p:cNvSpPr>
            <p:nvPr/>
          </p:nvSpPr>
          <p:spPr bwMode="auto">
            <a:xfrm>
              <a:off x="7372130" y="-1691228"/>
              <a:ext cx="228601" cy="252413"/>
            </a:xfrm>
            <a:custGeom>
              <a:avLst/>
              <a:gdLst/>
              <a:ahLst/>
              <a:cxnLst>
                <a:cxn ang="0">
                  <a:pos x="122" y="24"/>
                </a:cxn>
                <a:cxn ang="0">
                  <a:pos x="84" y="42"/>
                </a:cxn>
                <a:cxn ang="0">
                  <a:pos x="59" y="74"/>
                </a:cxn>
                <a:cxn ang="0">
                  <a:pos x="49" y="116"/>
                </a:cxn>
                <a:cxn ang="0">
                  <a:pos x="37" y="140"/>
                </a:cxn>
                <a:cxn ang="0">
                  <a:pos x="30" y="141"/>
                </a:cxn>
                <a:cxn ang="0">
                  <a:pos x="24" y="146"/>
                </a:cxn>
                <a:cxn ang="0">
                  <a:pos x="22" y="154"/>
                </a:cxn>
                <a:cxn ang="0">
                  <a:pos x="23" y="194"/>
                </a:cxn>
                <a:cxn ang="0">
                  <a:pos x="27" y="201"/>
                </a:cxn>
                <a:cxn ang="0">
                  <a:pos x="35" y="203"/>
                </a:cxn>
                <a:cxn ang="0">
                  <a:pos x="48" y="201"/>
                </a:cxn>
                <a:cxn ang="0">
                  <a:pos x="56" y="235"/>
                </a:cxn>
                <a:cxn ang="0">
                  <a:pos x="81" y="272"/>
                </a:cxn>
                <a:cxn ang="0">
                  <a:pos x="121" y="292"/>
                </a:cxn>
                <a:cxn ang="0">
                  <a:pos x="167" y="292"/>
                </a:cxn>
                <a:cxn ang="0">
                  <a:pos x="206" y="272"/>
                </a:cxn>
                <a:cxn ang="0">
                  <a:pos x="232" y="235"/>
                </a:cxn>
                <a:cxn ang="0">
                  <a:pos x="238" y="201"/>
                </a:cxn>
                <a:cxn ang="0">
                  <a:pos x="251" y="203"/>
                </a:cxn>
                <a:cxn ang="0">
                  <a:pos x="259" y="201"/>
                </a:cxn>
                <a:cxn ang="0">
                  <a:pos x="264" y="194"/>
                </a:cxn>
                <a:cxn ang="0">
                  <a:pos x="265" y="154"/>
                </a:cxn>
                <a:cxn ang="0">
                  <a:pos x="262" y="146"/>
                </a:cxn>
                <a:cxn ang="0">
                  <a:pos x="256" y="141"/>
                </a:cxn>
                <a:cxn ang="0">
                  <a:pos x="250" y="140"/>
                </a:cxn>
                <a:cxn ang="0">
                  <a:pos x="237" y="116"/>
                </a:cxn>
                <a:cxn ang="0">
                  <a:pos x="227" y="74"/>
                </a:cxn>
                <a:cxn ang="0">
                  <a:pos x="202" y="42"/>
                </a:cxn>
                <a:cxn ang="0">
                  <a:pos x="166" y="24"/>
                </a:cxn>
                <a:cxn ang="0">
                  <a:pos x="144" y="0"/>
                </a:cxn>
                <a:cxn ang="0">
                  <a:pos x="194" y="12"/>
                </a:cxn>
                <a:cxn ang="0">
                  <a:pos x="234" y="44"/>
                </a:cxn>
                <a:cxn ang="0">
                  <a:pos x="256" y="90"/>
                </a:cxn>
                <a:cxn ang="0">
                  <a:pos x="259" y="119"/>
                </a:cxn>
                <a:cxn ang="0">
                  <a:pos x="279" y="132"/>
                </a:cxn>
                <a:cxn ang="0">
                  <a:pos x="287" y="154"/>
                </a:cxn>
                <a:cxn ang="0">
                  <a:pos x="284" y="202"/>
                </a:cxn>
                <a:cxn ang="0">
                  <a:pos x="269" y="221"/>
                </a:cxn>
                <a:cxn ang="0">
                  <a:pos x="248" y="250"/>
                </a:cxn>
                <a:cxn ang="0">
                  <a:pos x="217" y="291"/>
                </a:cxn>
                <a:cxn ang="0">
                  <a:pos x="170" y="314"/>
                </a:cxn>
                <a:cxn ang="0">
                  <a:pos x="116" y="314"/>
                </a:cxn>
                <a:cxn ang="0">
                  <a:pos x="70" y="291"/>
                </a:cxn>
                <a:cxn ang="0">
                  <a:pos x="38" y="250"/>
                </a:cxn>
                <a:cxn ang="0">
                  <a:pos x="17" y="221"/>
                </a:cxn>
                <a:cxn ang="0">
                  <a:pos x="2" y="202"/>
                </a:cxn>
                <a:cxn ang="0">
                  <a:pos x="0" y="154"/>
                </a:cxn>
                <a:cxn ang="0">
                  <a:pos x="7" y="132"/>
                </a:cxn>
                <a:cxn ang="0">
                  <a:pos x="27" y="119"/>
                </a:cxn>
                <a:cxn ang="0">
                  <a:pos x="30" y="90"/>
                </a:cxn>
                <a:cxn ang="0">
                  <a:pos x="52" y="44"/>
                </a:cxn>
                <a:cxn ang="0">
                  <a:pos x="92" y="12"/>
                </a:cxn>
                <a:cxn ang="0">
                  <a:pos x="144" y="0"/>
                </a:cxn>
              </a:cxnLst>
              <a:rect l="0" t="0" r="r" b="b"/>
              <a:pathLst>
                <a:path w="287" h="317">
                  <a:moveTo>
                    <a:pt x="144" y="22"/>
                  </a:moveTo>
                  <a:lnTo>
                    <a:pt x="122" y="24"/>
                  </a:lnTo>
                  <a:lnTo>
                    <a:pt x="102" y="31"/>
                  </a:lnTo>
                  <a:lnTo>
                    <a:pt x="84" y="42"/>
                  </a:lnTo>
                  <a:lnTo>
                    <a:pt x="70" y="57"/>
                  </a:lnTo>
                  <a:lnTo>
                    <a:pt x="59" y="74"/>
                  </a:lnTo>
                  <a:lnTo>
                    <a:pt x="51" y="94"/>
                  </a:lnTo>
                  <a:lnTo>
                    <a:pt x="49" y="116"/>
                  </a:lnTo>
                  <a:lnTo>
                    <a:pt x="49" y="143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0" y="141"/>
                  </a:lnTo>
                  <a:lnTo>
                    <a:pt x="27" y="143"/>
                  </a:lnTo>
                  <a:lnTo>
                    <a:pt x="24" y="146"/>
                  </a:lnTo>
                  <a:lnTo>
                    <a:pt x="23" y="149"/>
                  </a:lnTo>
                  <a:lnTo>
                    <a:pt x="22" y="154"/>
                  </a:lnTo>
                  <a:lnTo>
                    <a:pt x="22" y="190"/>
                  </a:lnTo>
                  <a:lnTo>
                    <a:pt x="23" y="194"/>
                  </a:lnTo>
                  <a:lnTo>
                    <a:pt x="24" y="198"/>
                  </a:lnTo>
                  <a:lnTo>
                    <a:pt x="27" y="201"/>
                  </a:lnTo>
                  <a:lnTo>
                    <a:pt x="30" y="202"/>
                  </a:lnTo>
                  <a:lnTo>
                    <a:pt x="35" y="203"/>
                  </a:lnTo>
                  <a:lnTo>
                    <a:pt x="37" y="203"/>
                  </a:lnTo>
                  <a:lnTo>
                    <a:pt x="48" y="201"/>
                  </a:lnTo>
                  <a:lnTo>
                    <a:pt x="50" y="213"/>
                  </a:lnTo>
                  <a:lnTo>
                    <a:pt x="56" y="235"/>
                  </a:lnTo>
                  <a:lnTo>
                    <a:pt x="66" y="256"/>
                  </a:lnTo>
                  <a:lnTo>
                    <a:pt x="81" y="272"/>
                  </a:lnTo>
                  <a:lnTo>
                    <a:pt x="100" y="284"/>
                  </a:lnTo>
                  <a:lnTo>
                    <a:pt x="121" y="292"/>
                  </a:lnTo>
                  <a:lnTo>
                    <a:pt x="144" y="295"/>
                  </a:lnTo>
                  <a:lnTo>
                    <a:pt x="167" y="292"/>
                  </a:lnTo>
                  <a:lnTo>
                    <a:pt x="188" y="284"/>
                  </a:lnTo>
                  <a:lnTo>
                    <a:pt x="206" y="272"/>
                  </a:lnTo>
                  <a:lnTo>
                    <a:pt x="221" y="256"/>
                  </a:lnTo>
                  <a:lnTo>
                    <a:pt x="232" y="235"/>
                  </a:lnTo>
                  <a:lnTo>
                    <a:pt x="237" y="213"/>
                  </a:lnTo>
                  <a:lnTo>
                    <a:pt x="238" y="201"/>
                  </a:lnTo>
                  <a:lnTo>
                    <a:pt x="249" y="203"/>
                  </a:lnTo>
                  <a:lnTo>
                    <a:pt x="251" y="203"/>
                  </a:lnTo>
                  <a:lnTo>
                    <a:pt x="256" y="202"/>
                  </a:lnTo>
                  <a:lnTo>
                    <a:pt x="259" y="201"/>
                  </a:lnTo>
                  <a:lnTo>
                    <a:pt x="262" y="198"/>
                  </a:lnTo>
                  <a:lnTo>
                    <a:pt x="264" y="194"/>
                  </a:lnTo>
                  <a:lnTo>
                    <a:pt x="265" y="190"/>
                  </a:lnTo>
                  <a:lnTo>
                    <a:pt x="265" y="154"/>
                  </a:lnTo>
                  <a:lnTo>
                    <a:pt x="264" y="149"/>
                  </a:lnTo>
                  <a:lnTo>
                    <a:pt x="262" y="146"/>
                  </a:lnTo>
                  <a:lnTo>
                    <a:pt x="259" y="143"/>
                  </a:lnTo>
                  <a:lnTo>
                    <a:pt x="256" y="141"/>
                  </a:lnTo>
                  <a:lnTo>
                    <a:pt x="251" y="140"/>
                  </a:lnTo>
                  <a:lnTo>
                    <a:pt x="250" y="140"/>
                  </a:lnTo>
                  <a:lnTo>
                    <a:pt x="237" y="143"/>
                  </a:lnTo>
                  <a:lnTo>
                    <a:pt x="237" y="116"/>
                  </a:lnTo>
                  <a:lnTo>
                    <a:pt x="235" y="94"/>
                  </a:lnTo>
                  <a:lnTo>
                    <a:pt x="227" y="74"/>
                  </a:lnTo>
                  <a:lnTo>
                    <a:pt x="216" y="57"/>
                  </a:lnTo>
                  <a:lnTo>
                    <a:pt x="202" y="42"/>
                  </a:lnTo>
                  <a:lnTo>
                    <a:pt x="184" y="31"/>
                  </a:lnTo>
                  <a:lnTo>
                    <a:pt x="166" y="24"/>
                  </a:lnTo>
                  <a:lnTo>
                    <a:pt x="144" y="22"/>
                  </a:lnTo>
                  <a:close/>
                  <a:moveTo>
                    <a:pt x="144" y="0"/>
                  </a:moveTo>
                  <a:lnTo>
                    <a:pt x="170" y="3"/>
                  </a:lnTo>
                  <a:lnTo>
                    <a:pt x="194" y="12"/>
                  </a:lnTo>
                  <a:lnTo>
                    <a:pt x="216" y="25"/>
                  </a:lnTo>
                  <a:lnTo>
                    <a:pt x="234" y="44"/>
                  </a:lnTo>
                  <a:lnTo>
                    <a:pt x="247" y="64"/>
                  </a:lnTo>
                  <a:lnTo>
                    <a:pt x="256" y="90"/>
                  </a:lnTo>
                  <a:lnTo>
                    <a:pt x="259" y="116"/>
                  </a:lnTo>
                  <a:lnTo>
                    <a:pt x="259" y="119"/>
                  </a:lnTo>
                  <a:lnTo>
                    <a:pt x="270" y="124"/>
                  </a:lnTo>
                  <a:lnTo>
                    <a:pt x="279" y="132"/>
                  </a:lnTo>
                  <a:lnTo>
                    <a:pt x="284" y="141"/>
                  </a:lnTo>
                  <a:lnTo>
                    <a:pt x="287" y="154"/>
                  </a:lnTo>
                  <a:lnTo>
                    <a:pt x="287" y="190"/>
                  </a:lnTo>
                  <a:lnTo>
                    <a:pt x="284" y="202"/>
                  </a:lnTo>
                  <a:lnTo>
                    <a:pt x="278" y="213"/>
                  </a:lnTo>
                  <a:lnTo>
                    <a:pt x="269" y="221"/>
                  </a:lnTo>
                  <a:lnTo>
                    <a:pt x="257" y="225"/>
                  </a:lnTo>
                  <a:lnTo>
                    <a:pt x="248" y="250"/>
                  </a:lnTo>
                  <a:lnTo>
                    <a:pt x="235" y="272"/>
                  </a:lnTo>
                  <a:lnTo>
                    <a:pt x="217" y="291"/>
                  </a:lnTo>
                  <a:lnTo>
                    <a:pt x="195" y="305"/>
                  </a:lnTo>
                  <a:lnTo>
                    <a:pt x="170" y="314"/>
                  </a:lnTo>
                  <a:lnTo>
                    <a:pt x="144" y="317"/>
                  </a:lnTo>
                  <a:lnTo>
                    <a:pt x="116" y="314"/>
                  </a:lnTo>
                  <a:lnTo>
                    <a:pt x="92" y="305"/>
                  </a:lnTo>
                  <a:lnTo>
                    <a:pt x="70" y="291"/>
                  </a:lnTo>
                  <a:lnTo>
                    <a:pt x="51" y="272"/>
                  </a:lnTo>
                  <a:lnTo>
                    <a:pt x="38" y="250"/>
                  </a:lnTo>
                  <a:lnTo>
                    <a:pt x="29" y="225"/>
                  </a:lnTo>
                  <a:lnTo>
                    <a:pt x="17" y="221"/>
                  </a:lnTo>
                  <a:lnTo>
                    <a:pt x="8" y="213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0" y="154"/>
                  </a:lnTo>
                  <a:lnTo>
                    <a:pt x="2" y="141"/>
                  </a:lnTo>
                  <a:lnTo>
                    <a:pt x="7" y="132"/>
                  </a:lnTo>
                  <a:lnTo>
                    <a:pt x="16" y="124"/>
                  </a:lnTo>
                  <a:lnTo>
                    <a:pt x="27" y="119"/>
                  </a:lnTo>
                  <a:lnTo>
                    <a:pt x="27" y="116"/>
                  </a:lnTo>
                  <a:lnTo>
                    <a:pt x="30" y="90"/>
                  </a:lnTo>
                  <a:lnTo>
                    <a:pt x="39" y="64"/>
                  </a:lnTo>
                  <a:lnTo>
                    <a:pt x="52" y="44"/>
                  </a:lnTo>
                  <a:lnTo>
                    <a:pt x="71" y="25"/>
                  </a:lnTo>
                  <a:lnTo>
                    <a:pt x="92" y="12"/>
                  </a:lnTo>
                  <a:lnTo>
                    <a:pt x="117" y="3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reeform 1005"/>
            <p:cNvSpPr>
              <a:spLocks/>
            </p:cNvSpPr>
            <p:nvPr/>
          </p:nvSpPr>
          <p:spPr bwMode="auto">
            <a:xfrm>
              <a:off x="7326092" y="-1464215"/>
              <a:ext cx="320675" cy="204788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62" y="2"/>
                </a:cxn>
                <a:cxn ang="0">
                  <a:pos x="165" y="4"/>
                </a:cxn>
                <a:cxn ang="0">
                  <a:pos x="167" y="7"/>
                </a:cxn>
                <a:cxn ang="0">
                  <a:pos x="168" y="11"/>
                </a:cxn>
                <a:cxn ang="0">
                  <a:pos x="168" y="81"/>
                </a:cxn>
                <a:cxn ang="0">
                  <a:pos x="112" y="81"/>
                </a:cxn>
                <a:cxn ang="0">
                  <a:pos x="88" y="84"/>
                </a:cxn>
                <a:cxn ang="0">
                  <a:pos x="67" y="93"/>
                </a:cxn>
                <a:cxn ang="0">
                  <a:pos x="49" y="107"/>
                </a:cxn>
                <a:cxn ang="0">
                  <a:pos x="34" y="126"/>
                </a:cxn>
                <a:cxn ang="0">
                  <a:pos x="25" y="147"/>
                </a:cxn>
                <a:cxn ang="0">
                  <a:pos x="22" y="171"/>
                </a:cxn>
                <a:cxn ang="0">
                  <a:pos x="22" y="236"/>
                </a:cxn>
                <a:cxn ang="0">
                  <a:pos x="384" y="236"/>
                </a:cxn>
                <a:cxn ang="0">
                  <a:pos x="384" y="171"/>
                </a:cxn>
                <a:cxn ang="0">
                  <a:pos x="381" y="147"/>
                </a:cxn>
                <a:cxn ang="0">
                  <a:pos x="372" y="126"/>
                </a:cxn>
                <a:cxn ang="0">
                  <a:pos x="358" y="107"/>
                </a:cxn>
                <a:cxn ang="0">
                  <a:pos x="339" y="93"/>
                </a:cxn>
                <a:cxn ang="0">
                  <a:pos x="318" y="84"/>
                </a:cxn>
                <a:cxn ang="0">
                  <a:pos x="294" y="81"/>
                </a:cxn>
                <a:cxn ang="0">
                  <a:pos x="238" y="81"/>
                </a:cxn>
                <a:cxn ang="0">
                  <a:pos x="238" y="11"/>
                </a:cxn>
                <a:cxn ang="0">
                  <a:pos x="239" y="7"/>
                </a:cxn>
                <a:cxn ang="0">
                  <a:pos x="241" y="4"/>
                </a:cxn>
                <a:cxn ang="0">
                  <a:pos x="244" y="2"/>
                </a:cxn>
                <a:cxn ang="0">
                  <a:pos x="249" y="0"/>
                </a:cxn>
                <a:cxn ang="0">
                  <a:pos x="255" y="3"/>
                </a:cxn>
                <a:cxn ang="0">
                  <a:pos x="258" y="5"/>
                </a:cxn>
                <a:cxn ang="0">
                  <a:pos x="260" y="8"/>
                </a:cxn>
                <a:cxn ang="0">
                  <a:pos x="260" y="59"/>
                </a:cxn>
                <a:cxn ang="0">
                  <a:pos x="294" y="59"/>
                </a:cxn>
                <a:cxn ang="0">
                  <a:pos x="319" y="62"/>
                </a:cxn>
                <a:cxn ang="0">
                  <a:pos x="343" y="70"/>
                </a:cxn>
                <a:cxn ang="0">
                  <a:pos x="364" y="84"/>
                </a:cxn>
                <a:cxn ang="0">
                  <a:pos x="381" y="101"/>
                </a:cxn>
                <a:cxn ang="0">
                  <a:pos x="395" y="121"/>
                </a:cxn>
                <a:cxn ang="0">
                  <a:pos x="403" y="146"/>
                </a:cxn>
                <a:cxn ang="0">
                  <a:pos x="406" y="171"/>
                </a:cxn>
                <a:cxn ang="0">
                  <a:pos x="406" y="258"/>
                </a:cxn>
                <a:cxn ang="0">
                  <a:pos x="0" y="258"/>
                </a:cxn>
                <a:cxn ang="0">
                  <a:pos x="0" y="171"/>
                </a:cxn>
                <a:cxn ang="0">
                  <a:pos x="3" y="146"/>
                </a:cxn>
                <a:cxn ang="0">
                  <a:pos x="11" y="121"/>
                </a:cxn>
                <a:cxn ang="0">
                  <a:pos x="25" y="101"/>
                </a:cxn>
                <a:cxn ang="0">
                  <a:pos x="42" y="84"/>
                </a:cxn>
                <a:cxn ang="0">
                  <a:pos x="63" y="70"/>
                </a:cxn>
                <a:cxn ang="0">
                  <a:pos x="87" y="62"/>
                </a:cxn>
                <a:cxn ang="0">
                  <a:pos x="112" y="59"/>
                </a:cxn>
                <a:cxn ang="0">
                  <a:pos x="146" y="59"/>
                </a:cxn>
                <a:cxn ang="0">
                  <a:pos x="146" y="8"/>
                </a:cxn>
                <a:cxn ang="0">
                  <a:pos x="149" y="5"/>
                </a:cxn>
                <a:cxn ang="0">
                  <a:pos x="151" y="3"/>
                </a:cxn>
                <a:cxn ang="0">
                  <a:pos x="157" y="0"/>
                </a:cxn>
              </a:cxnLst>
              <a:rect l="0" t="0" r="r" b="b"/>
              <a:pathLst>
                <a:path w="406" h="258">
                  <a:moveTo>
                    <a:pt x="157" y="0"/>
                  </a:moveTo>
                  <a:lnTo>
                    <a:pt x="162" y="2"/>
                  </a:lnTo>
                  <a:lnTo>
                    <a:pt x="165" y="4"/>
                  </a:lnTo>
                  <a:lnTo>
                    <a:pt x="167" y="7"/>
                  </a:lnTo>
                  <a:lnTo>
                    <a:pt x="168" y="11"/>
                  </a:lnTo>
                  <a:lnTo>
                    <a:pt x="168" y="81"/>
                  </a:lnTo>
                  <a:lnTo>
                    <a:pt x="112" y="81"/>
                  </a:lnTo>
                  <a:lnTo>
                    <a:pt x="88" y="84"/>
                  </a:lnTo>
                  <a:lnTo>
                    <a:pt x="67" y="93"/>
                  </a:lnTo>
                  <a:lnTo>
                    <a:pt x="49" y="107"/>
                  </a:lnTo>
                  <a:lnTo>
                    <a:pt x="34" y="126"/>
                  </a:lnTo>
                  <a:lnTo>
                    <a:pt x="25" y="147"/>
                  </a:lnTo>
                  <a:lnTo>
                    <a:pt x="22" y="171"/>
                  </a:lnTo>
                  <a:lnTo>
                    <a:pt x="22" y="236"/>
                  </a:lnTo>
                  <a:lnTo>
                    <a:pt x="384" y="236"/>
                  </a:lnTo>
                  <a:lnTo>
                    <a:pt x="384" y="171"/>
                  </a:lnTo>
                  <a:lnTo>
                    <a:pt x="381" y="147"/>
                  </a:lnTo>
                  <a:lnTo>
                    <a:pt x="372" y="126"/>
                  </a:lnTo>
                  <a:lnTo>
                    <a:pt x="358" y="107"/>
                  </a:lnTo>
                  <a:lnTo>
                    <a:pt x="339" y="93"/>
                  </a:lnTo>
                  <a:lnTo>
                    <a:pt x="318" y="84"/>
                  </a:lnTo>
                  <a:lnTo>
                    <a:pt x="294" y="81"/>
                  </a:lnTo>
                  <a:lnTo>
                    <a:pt x="238" y="81"/>
                  </a:lnTo>
                  <a:lnTo>
                    <a:pt x="238" y="11"/>
                  </a:lnTo>
                  <a:lnTo>
                    <a:pt x="239" y="7"/>
                  </a:lnTo>
                  <a:lnTo>
                    <a:pt x="241" y="4"/>
                  </a:lnTo>
                  <a:lnTo>
                    <a:pt x="244" y="2"/>
                  </a:lnTo>
                  <a:lnTo>
                    <a:pt x="249" y="0"/>
                  </a:lnTo>
                  <a:lnTo>
                    <a:pt x="255" y="3"/>
                  </a:lnTo>
                  <a:lnTo>
                    <a:pt x="258" y="5"/>
                  </a:lnTo>
                  <a:lnTo>
                    <a:pt x="260" y="8"/>
                  </a:lnTo>
                  <a:lnTo>
                    <a:pt x="260" y="59"/>
                  </a:lnTo>
                  <a:lnTo>
                    <a:pt x="294" y="59"/>
                  </a:lnTo>
                  <a:lnTo>
                    <a:pt x="319" y="62"/>
                  </a:lnTo>
                  <a:lnTo>
                    <a:pt x="343" y="70"/>
                  </a:lnTo>
                  <a:lnTo>
                    <a:pt x="364" y="84"/>
                  </a:lnTo>
                  <a:lnTo>
                    <a:pt x="381" y="101"/>
                  </a:lnTo>
                  <a:lnTo>
                    <a:pt x="395" y="121"/>
                  </a:lnTo>
                  <a:lnTo>
                    <a:pt x="403" y="146"/>
                  </a:lnTo>
                  <a:lnTo>
                    <a:pt x="406" y="171"/>
                  </a:lnTo>
                  <a:lnTo>
                    <a:pt x="406" y="258"/>
                  </a:lnTo>
                  <a:lnTo>
                    <a:pt x="0" y="258"/>
                  </a:lnTo>
                  <a:lnTo>
                    <a:pt x="0" y="171"/>
                  </a:lnTo>
                  <a:lnTo>
                    <a:pt x="3" y="146"/>
                  </a:lnTo>
                  <a:lnTo>
                    <a:pt x="11" y="121"/>
                  </a:lnTo>
                  <a:lnTo>
                    <a:pt x="25" y="101"/>
                  </a:lnTo>
                  <a:lnTo>
                    <a:pt x="42" y="84"/>
                  </a:lnTo>
                  <a:lnTo>
                    <a:pt x="63" y="70"/>
                  </a:lnTo>
                  <a:lnTo>
                    <a:pt x="87" y="62"/>
                  </a:lnTo>
                  <a:lnTo>
                    <a:pt x="112" y="59"/>
                  </a:lnTo>
                  <a:lnTo>
                    <a:pt x="146" y="59"/>
                  </a:lnTo>
                  <a:lnTo>
                    <a:pt x="146" y="8"/>
                  </a:lnTo>
                  <a:lnTo>
                    <a:pt x="149" y="5"/>
                  </a:lnTo>
                  <a:lnTo>
                    <a:pt x="151" y="3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1006"/>
            <p:cNvSpPr>
              <a:spLocks/>
            </p:cNvSpPr>
            <p:nvPr/>
          </p:nvSpPr>
          <p:spPr bwMode="auto">
            <a:xfrm>
              <a:off x="7419755" y="-1416590"/>
              <a:ext cx="133350" cy="1095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85" y="98"/>
                </a:cxn>
                <a:cxn ang="0">
                  <a:pos x="148" y="4"/>
                </a:cxn>
                <a:cxn ang="0">
                  <a:pos x="151" y="2"/>
                </a:cxn>
                <a:cxn ang="0">
                  <a:pos x="157" y="0"/>
                </a:cxn>
                <a:cxn ang="0">
                  <a:pos x="159" y="1"/>
                </a:cxn>
                <a:cxn ang="0">
                  <a:pos x="163" y="2"/>
                </a:cxn>
                <a:cxn ang="0">
                  <a:pos x="166" y="4"/>
                </a:cxn>
                <a:cxn ang="0">
                  <a:pos x="168" y="11"/>
                </a:cxn>
                <a:cxn ang="0">
                  <a:pos x="167" y="13"/>
                </a:cxn>
                <a:cxn ang="0">
                  <a:pos x="166" y="16"/>
                </a:cxn>
                <a:cxn ang="0">
                  <a:pos x="85" y="137"/>
                </a:cxn>
                <a:cxn ang="0">
                  <a:pos x="2" y="16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1" y="0"/>
                </a:cxn>
              </a:cxnLst>
              <a:rect l="0" t="0" r="r" b="b"/>
              <a:pathLst>
                <a:path w="168" h="137">
                  <a:moveTo>
                    <a:pt x="11" y="0"/>
                  </a:moveTo>
                  <a:lnTo>
                    <a:pt x="18" y="2"/>
                  </a:lnTo>
                  <a:lnTo>
                    <a:pt x="20" y="4"/>
                  </a:lnTo>
                  <a:lnTo>
                    <a:pt x="85" y="98"/>
                  </a:lnTo>
                  <a:lnTo>
                    <a:pt x="148" y="4"/>
                  </a:lnTo>
                  <a:lnTo>
                    <a:pt x="151" y="2"/>
                  </a:lnTo>
                  <a:lnTo>
                    <a:pt x="157" y="0"/>
                  </a:lnTo>
                  <a:lnTo>
                    <a:pt x="159" y="1"/>
                  </a:lnTo>
                  <a:lnTo>
                    <a:pt x="163" y="2"/>
                  </a:lnTo>
                  <a:lnTo>
                    <a:pt x="166" y="4"/>
                  </a:lnTo>
                  <a:lnTo>
                    <a:pt x="168" y="11"/>
                  </a:lnTo>
                  <a:lnTo>
                    <a:pt x="167" y="13"/>
                  </a:lnTo>
                  <a:lnTo>
                    <a:pt x="166" y="16"/>
                  </a:lnTo>
                  <a:lnTo>
                    <a:pt x="85" y="137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Freeform 1007"/>
            <p:cNvSpPr>
              <a:spLocks/>
            </p:cNvSpPr>
            <p:nvPr/>
          </p:nvSpPr>
          <p:spPr bwMode="auto">
            <a:xfrm>
              <a:off x="7397530" y="-1657890"/>
              <a:ext cx="173038" cy="8096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3" y="26"/>
                </a:cxn>
                <a:cxn ang="0">
                  <a:pos x="164" y="29"/>
                </a:cxn>
                <a:cxn ang="0">
                  <a:pos x="167" y="37"/>
                </a:cxn>
                <a:cxn ang="0">
                  <a:pos x="171" y="46"/>
                </a:cxn>
                <a:cxn ang="0">
                  <a:pos x="176" y="57"/>
                </a:cxn>
                <a:cxn ang="0">
                  <a:pos x="185" y="68"/>
                </a:cxn>
                <a:cxn ang="0">
                  <a:pos x="195" y="76"/>
                </a:cxn>
                <a:cxn ang="0">
                  <a:pos x="208" y="81"/>
                </a:cxn>
                <a:cxn ang="0">
                  <a:pos x="213" y="82"/>
                </a:cxn>
                <a:cxn ang="0">
                  <a:pos x="217" y="88"/>
                </a:cxn>
                <a:cxn ang="0">
                  <a:pos x="217" y="93"/>
                </a:cxn>
                <a:cxn ang="0">
                  <a:pos x="215" y="99"/>
                </a:cxn>
                <a:cxn ang="0">
                  <a:pos x="212" y="101"/>
                </a:cxn>
                <a:cxn ang="0">
                  <a:pos x="208" y="103"/>
                </a:cxn>
                <a:cxn ang="0">
                  <a:pos x="205" y="103"/>
                </a:cxn>
                <a:cxn ang="0">
                  <a:pos x="191" y="98"/>
                </a:cxn>
                <a:cxn ang="0">
                  <a:pos x="179" y="92"/>
                </a:cxn>
                <a:cxn ang="0">
                  <a:pos x="169" y="82"/>
                </a:cxn>
                <a:cxn ang="0">
                  <a:pos x="160" y="72"/>
                </a:cxn>
                <a:cxn ang="0">
                  <a:pos x="153" y="61"/>
                </a:cxn>
                <a:cxn ang="0">
                  <a:pos x="149" y="50"/>
                </a:cxn>
                <a:cxn ang="0">
                  <a:pos x="139" y="60"/>
                </a:cxn>
                <a:cxn ang="0">
                  <a:pos x="127" y="70"/>
                </a:cxn>
                <a:cxn ang="0">
                  <a:pos x="112" y="79"/>
                </a:cxn>
                <a:cxn ang="0">
                  <a:pos x="94" y="88"/>
                </a:cxn>
                <a:cxn ang="0">
                  <a:pos x="73" y="96"/>
                </a:cxn>
                <a:cxn ang="0">
                  <a:pos x="49" y="100"/>
                </a:cxn>
                <a:cxn ang="0">
                  <a:pos x="21" y="103"/>
                </a:cxn>
                <a:cxn ang="0">
                  <a:pos x="11" y="103"/>
                </a:cxn>
                <a:cxn ang="0">
                  <a:pos x="5" y="100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2" y="87"/>
                </a:cxn>
                <a:cxn ang="0">
                  <a:pos x="3" y="85"/>
                </a:cxn>
                <a:cxn ang="0">
                  <a:pos x="5" y="83"/>
                </a:cxn>
                <a:cxn ang="0">
                  <a:pos x="8" y="81"/>
                </a:cxn>
                <a:cxn ang="0">
                  <a:pos x="11" y="81"/>
                </a:cxn>
                <a:cxn ang="0">
                  <a:pos x="40" y="79"/>
                </a:cxn>
                <a:cxn ang="0">
                  <a:pos x="65" y="75"/>
                </a:cxn>
                <a:cxn ang="0">
                  <a:pos x="86" y="67"/>
                </a:cxn>
                <a:cxn ang="0">
                  <a:pos x="104" y="59"/>
                </a:cxn>
                <a:cxn ang="0">
                  <a:pos x="118" y="49"/>
                </a:cxn>
                <a:cxn ang="0">
                  <a:pos x="129" y="40"/>
                </a:cxn>
                <a:cxn ang="0">
                  <a:pos x="137" y="31"/>
                </a:cxn>
                <a:cxn ang="0">
                  <a:pos x="141" y="24"/>
                </a:cxn>
                <a:cxn ang="0">
                  <a:pos x="143" y="22"/>
                </a:cxn>
                <a:cxn ang="0">
                  <a:pos x="158" y="0"/>
                </a:cxn>
              </a:cxnLst>
              <a:rect l="0" t="0" r="r" b="b"/>
              <a:pathLst>
                <a:path w="217" h="103">
                  <a:moveTo>
                    <a:pt x="158" y="0"/>
                  </a:moveTo>
                  <a:lnTo>
                    <a:pt x="163" y="26"/>
                  </a:lnTo>
                  <a:lnTo>
                    <a:pt x="164" y="29"/>
                  </a:lnTo>
                  <a:lnTo>
                    <a:pt x="167" y="37"/>
                  </a:lnTo>
                  <a:lnTo>
                    <a:pt x="171" y="46"/>
                  </a:lnTo>
                  <a:lnTo>
                    <a:pt x="176" y="57"/>
                  </a:lnTo>
                  <a:lnTo>
                    <a:pt x="185" y="68"/>
                  </a:lnTo>
                  <a:lnTo>
                    <a:pt x="195" y="76"/>
                  </a:lnTo>
                  <a:lnTo>
                    <a:pt x="208" y="81"/>
                  </a:lnTo>
                  <a:lnTo>
                    <a:pt x="213" y="82"/>
                  </a:lnTo>
                  <a:lnTo>
                    <a:pt x="217" y="88"/>
                  </a:lnTo>
                  <a:lnTo>
                    <a:pt x="217" y="93"/>
                  </a:lnTo>
                  <a:lnTo>
                    <a:pt x="215" y="99"/>
                  </a:lnTo>
                  <a:lnTo>
                    <a:pt x="212" y="101"/>
                  </a:lnTo>
                  <a:lnTo>
                    <a:pt x="208" y="103"/>
                  </a:lnTo>
                  <a:lnTo>
                    <a:pt x="205" y="103"/>
                  </a:lnTo>
                  <a:lnTo>
                    <a:pt x="191" y="98"/>
                  </a:lnTo>
                  <a:lnTo>
                    <a:pt x="179" y="92"/>
                  </a:lnTo>
                  <a:lnTo>
                    <a:pt x="169" y="82"/>
                  </a:lnTo>
                  <a:lnTo>
                    <a:pt x="160" y="72"/>
                  </a:lnTo>
                  <a:lnTo>
                    <a:pt x="153" y="61"/>
                  </a:lnTo>
                  <a:lnTo>
                    <a:pt x="149" y="50"/>
                  </a:lnTo>
                  <a:lnTo>
                    <a:pt x="139" y="60"/>
                  </a:lnTo>
                  <a:lnTo>
                    <a:pt x="127" y="70"/>
                  </a:lnTo>
                  <a:lnTo>
                    <a:pt x="112" y="79"/>
                  </a:lnTo>
                  <a:lnTo>
                    <a:pt x="94" y="88"/>
                  </a:lnTo>
                  <a:lnTo>
                    <a:pt x="73" y="96"/>
                  </a:lnTo>
                  <a:lnTo>
                    <a:pt x="49" y="100"/>
                  </a:lnTo>
                  <a:lnTo>
                    <a:pt x="21" y="103"/>
                  </a:lnTo>
                  <a:lnTo>
                    <a:pt x="11" y="103"/>
                  </a:lnTo>
                  <a:lnTo>
                    <a:pt x="5" y="100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2" y="87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1"/>
                  </a:lnTo>
                  <a:lnTo>
                    <a:pt x="11" y="81"/>
                  </a:lnTo>
                  <a:lnTo>
                    <a:pt x="40" y="79"/>
                  </a:lnTo>
                  <a:lnTo>
                    <a:pt x="65" y="75"/>
                  </a:lnTo>
                  <a:lnTo>
                    <a:pt x="86" y="67"/>
                  </a:lnTo>
                  <a:lnTo>
                    <a:pt x="104" y="59"/>
                  </a:lnTo>
                  <a:lnTo>
                    <a:pt x="118" y="49"/>
                  </a:lnTo>
                  <a:lnTo>
                    <a:pt x="129" y="40"/>
                  </a:lnTo>
                  <a:lnTo>
                    <a:pt x="137" y="31"/>
                  </a:lnTo>
                  <a:lnTo>
                    <a:pt x="141" y="24"/>
                  </a:lnTo>
                  <a:lnTo>
                    <a:pt x="143" y="2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Freeform 1008"/>
            <p:cNvSpPr>
              <a:spLocks/>
            </p:cNvSpPr>
            <p:nvPr/>
          </p:nvSpPr>
          <p:spPr bwMode="auto">
            <a:xfrm>
              <a:off x="7564217" y="-1710278"/>
              <a:ext cx="201613" cy="244475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87" y="26"/>
                </a:cxn>
                <a:cxn ang="0">
                  <a:pos x="218" y="63"/>
                </a:cxn>
                <a:cxn ang="0">
                  <a:pos x="229" y="112"/>
                </a:cxn>
                <a:cxn ang="0">
                  <a:pos x="240" y="120"/>
                </a:cxn>
                <a:cxn ang="0">
                  <a:pos x="253" y="138"/>
                </a:cxn>
                <a:cxn ang="0">
                  <a:pos x="256" y="185"/>
                </a:cxn>
                <a:cxn ang="0">
                  <a:pos x="248" y="207"/>
                </a:cxn>
                <a:cxn ang="0">
                  <a:pos x="227" y="218"/>
                </a:cxn>
                <a:cxn ang="0">
                  <a:pos x="205" y="264"/>
                </a:cxn>
                <a:cxn ang="0">
                  <a:pos x="166" y="296"/>
                </a:cxn>
                <a:cxn ang="0">
                  <a:pos x="117" y="308"/>
                </a:cxn>
                <a:cxn ang="0">
                  <a:pos x="74" y="299"/>
                </a:cxn>
                <a:cxn ang="0">
                  <a:pos x="38" y="276"/>
                </a:cxn>
                <a:cxn ang="0">
                  <a:pos x="14" y="240"/>
                </a:cxn>
                <a:cxn ang="0">
                  <a:pos x="19" y="233"/>
                </a:cxn>
                <a:cxn ang="0">
                  <a:pos x="30" y="230"/>
                </a:cxn>
                <a:cxn ang="0">
                  <a:pos x="44" y="251"/>
                </a:cxn>
                <a:cxn ang="0">
                  <a:pos x="76" y="276"/>
                </a:cxn>
                <a:cxn ang="0">
                  <a:pos x="117" y="286"/>
                </a:cxn>
                <a:cxn ang="0">
                  <a:pos x="159" y="275"/>
                </a:cxn>
                <a:cxn ang="0">
                  <a:pos x="192" y="248"/>
                </a:cxn>
                <a:cxn ang="0">
                  <a:pos x="207" y="206"/>
                </a:cxn>
                <a:cxn ang="0">
                  <a:pos x="219" y="197"/>
                </a:cxn>
                <a:cxn ang="0">
                  <a:pos x="226" y="196"/>
                </a:cxn>
                <a:cxn ang="0">
                  <a:pos x="232" y="192"/>
                </a:cxn>
                <a:cxn ang="0">
                  <a:pos x="235" y="150"/>
                </a:cxn>
                <a:cxn ang="0">
                  <a:pos x="232" y="142"/>
                </a:cxn>
                <a:cxn ang="0">
                  <a:pos x="226" y="138"/>
                </a:cxn>
                <a:cxn ang="0">
                  <a:pos x="220" y="137"/>
                </a:cxn>
                <a:cxn ang="0">
                  <a:pos x="207" y="139"/>
                </a:cxn>
                <a:cxn ang="0">
                  <a:pos x="204" y="88"/>
                </a:cxn>
                <a:cxn ang="0">
                  <a:pos x="181" y="49"/>
                </a:cxn>
                <a:cxn ang="0">
                  <a:pos x="141" y="26"/>
                </a:cxn>
                <a:cxn ang="0">
                  <a:pos x="93" y="26"/>
                </a:cxn>
                <a:cxn ang="0">
                  <a:pos x="52" y="49"/>
                </a:cxn>
                <a:cxn ang="0">
                  <a:pos x="29" y="88"/>
                </a:cxn>
                <a:cxn ang="0">
                  <a:pos x="26" y="139"/>
                </a:cxn>
                <a:cxn ang="0">
                  <a:pos x="13" y="137"/>
                </a:cxn>
                <a:cxn ang="0">
                  <a:pos x="5" y="134"/>
                </a:cxn>
                <a:cxn ang="0">
                  <a:pos x="0" y="126"/>
                </a:cxn>
                <a:cxn ang="0">
                  <a:pos x="2" y="120"/>
                </a:cxn>
                <a:cxn ang="0">
                  <a:pos x="4" y="112"/>
                </a:cxn>
                <a:cxn ang="0">
                  <a:pos x="15" y="63"/>
                </a:cxn>
                <a:cxn ang="0">
                  <a:pos x="47" y="26"/>
                </a:cxn>
                <a:cxn ang="0">
                  <a:pos x="91" y="4"/>
                </a:cxn>
              </a:cxnLst>
              <a:rect l="0" t="0" r="r" b="b"/>
              <a:pathLst>
                <a:path w="256" h="308">
                  <a:moveTo>
                    <a:pt x="117" y="0"/>
                  </a:moveTo>
                  <a:lnTo>
                    <a:pt x="142" y="4"/>
                  </a:lnTo>
                  <a:lnTo>
                    <a:pt x="166" y="11"/>
                  </a:lnTo>
                  <a:lnTo>
                    <a:pt x="187" y="26"/>
                  </a:lnTo>
                  <a:lnTo>
                    <a:pt x="204" y="42"/>
                  </a:lnTo>
                  <a:lnTo>
                    <a:pt x="218" y="63"/>
                  </a:lnTo>
                  <a:lnTo>
                    <a:pt x="226" y="87"/>
                  </a:lnTo>
                  <a:lnTo>
                    <a:pt x="229" y="112"/>
                  </a:lnTo>
                  <a:lnTo>
                    <a:pt x="229" y="116"/>
                  </a:lnTo>
                  <a:lnTo>
                    <a:pt x="240" y="120"/>
                  </a:lnTo>
                  <a:lnTo>
                    <a:pt x="248" y="128"/>
                  </a:lnTo>
                  <a:lnTo>
                    <a:pt x="253" y="138"/>
                  </a:lnTo>
                  <a:lnTo>
                    <a:pt x="256" y="150"/>
                  </a:lnTo>
                  <a:lnTo>
                    <a:pt x="256" y="185"/>
                  </a:lnTo>
                  <a:lnTo>
                    <a:pt x="253" y="197"/>
                  </a:lnTo>
                  <a:lnTo>
                    <a:pt x="248" y="207"/>
                  </a:lnTo>
                  <a:lnTo>
                    <a:pt x="238" y="215"/>
                  </a:lnTo>
                  <a:lnTo>
                    <a:pt x="227" y="218"/>
                  </a:lnTo>
                  <a:lnTo>
                    <a:pt x="218" y="242"/>
                  </a:lnTo>
                  <a:lnTo>
                    <a:pt x="205" y="264"/>
                  </a:lnTo>
                  <a:lnTo>
                    <a:pt x="187" y="283"/>
                  </a:lnTo>
                  <a:lnTo>
                    <a:pt x="166" y="296"/>
                  </a:lnTo>
                  <a:lnTo>
                    <a:pt x="142" y="305"/>
                  </a:lnTo>
                  <a:lnTo>
                    <a:pt x="117" y="308"/>
                  </a:lnTo>
                  <a:lnTo>
                    <a:pt x="95" y="306"/>
                  </a:lnTo>
                  <a:lnTo>
                    <a:pt x="74" y="299"/>
                  </a:lnTo>
                  <a:lnTo>
                    <a:pt x="55" y="289"/>
                  </a:lnTo>
                  <a:lnTo>
                    <a:pt x="38" y="276"/>
                  </a:lnTo>
                  <a:lnTo>
                    <a:pt x="25" y="260"/>
                  </a:lnTo>
                  <a:lnTo>
                    <a:pt x="14" y="240"/>
                  </a:lnTo>
                  <a:lnTo>
                    <a:pt x="15" y="237"/>
                  </a:lnTo>
                  <a:lnTo>
                    <a:pt x="19" y="233"/>
                  </a:lnTo>
                  <a:lnTo>
                    <a:pt x="25" y="231"/>
                  </a:lnTo>
                  <a:lnTo>
                    <a:pt x="30" y="230"/>
                  </a:lnTo>
                  <a:lnTo>
                    <a:pt x="33" y="232"/>
                  </a:lnTo>
                  <a:lnTo>
                    <a:pt x="44" y="251"/>
                  </a:lnTo>
                  <a:lnTo>
                    <a:pt x="59" y="265"/>
                  </a:lnTo>
                  <a:lnTo>
                    <a:pt x="76" y="276"/>
                  </a:lnTo>
                  <a:lnTo>
                    <a:pt x="96" y="284"/>
                  </a:lnTo>
                  <a:lnTo>
                    <a:pt x="117" y="286"/>
                  </a:lnTo>
                  <a:lnTo>
                    <a:pt x="139" y="284"/>
                  </a:lnTo>
                  <a:lnTo>
                    <a:pt x="159" y="275"/>
                  </a:lnTo>
                  <a:lnTo>
                    <a:pt x="177" y="263"/>
                  </a:lnTo>
                  <a:lnTo>
                    <a:pt x="192" y="248"/>
                  </a:lnTo>
                  <a:lnTo>
                    <a:pt x="202" y="228"/>
                  </a:lnTo>
                  <a:lnTo>
                    <a:pt x="207" y="206"/>
                  </a:lnTo>
                  <a:lnTo>
                    <a:pt x="208" y="195"/>
                  </a:lnTo>
                  <a:lnTo>
                    <a:pt x="219" y="197"/>
                  </a:lnTo>
                  <a:lnTo>
                    <a:pt x="221" y="197"/>
                  </a:lnTo>
                  <a:lnTo>
                    <a:pt x="226" y="196"/>
                  </a:lnTo>
                  <a:lnTo>
                    <a:pt x="229" y="195"/>
                  </a:lnTo>
                  <a:lnTo>
                    <a:pt x="232" y="192"/>
                  </a:lnTo>
                  <a:lnTo>
                    <a:pt x="235" y="185"/>
                  </a:lnTo>
                  <a:lnTo>
                    <a:pt x="235" y="150"/>
                  </a:lnTo>
                  <a:lnTo>
                    <a:pt x="234" y="145"/>
                  </a:lnTo>
                  <a:lnTo>
                    <a:pt x="232" y="142"/>
                  </a:lnTo>
                  <a:lnTo>
                    <a:pt x="229" y="139"/>
                  </a:lnTo>
                  <a:lnTo>
                    <a:pt x="226" y="138"/>
                  </a:lnTo>
                  <a:lnTo>
                    <a:pt x="221" y="137"/>
                  </a:lnTo>
                  <a:lnTo>
                    <a:pt x="220" y="137"/>
                  </a:lnTo>
                  <a:lnTo>
                    <a:pt x="220" y="138"/>
                  </a:lnTo>
                  <a:lnTo>
                    <a:pt x="207" y="139"/>
                  </a:lnTo>
                  <a:lnTo>
                    <a:pt x="207" y="112"/>
                  </a:lnTo>
                  <a:lnTo>
                    <a:pt x="204" y="88"/>
                  </a:lnTo>
                  <a:lnTo>
                    <a:pt x="195" y="67"/>
                  </a:lnTo>
                  <a:lnTo>
                    <a:pt x="181" y="49"/>
                  </a:lnTo>
                  <a:lnTo>
                    <a:pt x="162" y="34"/>
                  </a:lnTo>
                  <a:lnTo>
                    <a:pt x="141" y="26"/>
                  </a:lnTo>
                  <a:lnTo>
                    <a:pt x="117" y="22"/>
                  </a:lnTo>
                  <a:lnTo>
                    <a:pt x="93" y="26"/>
                  </a:lnTo>
                  <a:lnTo>
                    <a:pt x="71" y="34"/>
                  </a:lnTo>
                  <a:lnTo>
                    <a:pt x="52" y="49"/>
                  </a:lnTo>
                  <a:lnTo>
                    <a:pt x="38" y="67"/>
                  </a:lnTo>
                  <a:lnTo>
                    <a:pt x="29" y="88"/>
                  </a:lnTo>
                  <a:lnTo>
                    <a:pt x="26" y="112"/>
                  </a:lnTo>
                  <a:lnTo>
                    <a:pt x="26" y="139"/>
                  </a:lnTo>
                  <a:lnTo>
                    <a:pt x="14" y="138"/>
                  </a:lnTo>
                  <a:lnTo>
                    <a:pt x="13" y="137"/>
                  </a:lnTo>
                  <a:lnTo>
                    <a:pt x="8" y="137"/>
                  </a:lnTo>
                  <a:lnTo>
                    <a:pt x="5" y="134"/>
                  </a:lnTo>
                  <a:lnTo>
                    <a:pt x="3" y="132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2" y="120"/>
                  </a:lnTo>
                  <a:lnTo>
                    <a:pt x="4" y="118"/>
                  </a:lnTo>
                  <a:lnTo>
                    <a:pt x="4" y="112"/>
                  </a:lnTo>
                  <a:lnTo>
                    <a:pt x="7" y="87"/>
                  </a:lnTo>
                  <a:lnTo>
                    <a:pt x="15" y="63"/>
                  </a:lnTo>
                  <a:lnTo>
                    <a:pt x="29" y="42"/>
                  </a:lnTo>
                  <a:lnTo>
                    <a:pt x="47" y="26"/>
                  </a:lnTo>
                  <a:lnTo>
                    <a:pt x="68" y="11"/>
                  </a:lnTo>
                  <a:lnTo>
                    <a:pt x="91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1009"/>
            <p:cNvSpPr>
              <a:spLocks/>
            </p:cNvSpPr>
            <p:nvPr/>
          </p:nvSpPr>
          <p:spPr bwMode="auto">
            <a:xfrm>
              <a:off x="7630892" y="-1491203"/>
              <a:ext cx="180975" cy="1968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9" y="0"/>
                </a:cxn>
                <a:cxn ang="0">
                  <a:pos x="83" y="3"/>
                </a:cxn>
                <a:cxn ang="0">
                  <a:pos x="85" y="5"/>
                </a:cxn>
                <a:cxn ang="0">
                  <a:pos x="86" y="7"/>
                </a:cxn>
                <a:cxn ang="0">
                  <a:pos x="87" y="10"/>
                </a:cxn>
                <a:cxn ang="0">
                  <a:pos x="87" y="55"/>
                </a:cxn>
                <a:cxn ang="0">
                  <a:pos x="119" y="55"/>
                </a:cxn>
                <a:cxn ang="0">
                  <a:pos x="144" y="59"/>
                </a:cxn>
                <a:cxn ang="0">
                  <a:pos x="167" y="66"/>
                </a:cxn>
                <a:cxn ang="0">
                  <a:pos x="187" y="80"/>
                </a:cxn>
                <a:cxn ang="0">
                  <a:pos x="204" y="97"/>
                </a:cxn>
                <a:cxn ang="0">
                  <a:pos x="217" y="117"/>
                </a:cxn>
                <a:cxn ang="0">
                  <a:pos x="224" y="140"/>
                </a:cxn>
                <a:cxn ang="0">
                  <a:pos x="228" y="165"/>
                </a:cxn>
                <a:cxn ang="0">
                  <a:pos x="228" y="249"/>
                </a:cxn>
                <a:cxn ang="0">
                  <a:pos x="8" y="249"/>
                </a:cxn>
                <a:cxn ang="0">
                  <a:pos x="5" y="247"/>
                </a:cxn>
                <a:cxn ang="0">
                  <a:pos x="2" y="245"/>
                </a:cxn>
                <a:cxn ang="0">
                  <a:pos x="0" y="238"/>
                </a:cxn>
                <a:cxn ang="0">
                  <a:pos x="1" y="234"/>
                </a:cxn>
                <a:cxn ang="0">
                  <a:pos x="3" y="230"/>
                </a:cxn>
                <a:cxn ang="0">
                  <a:pos x="7" y="228"/>
                </a:cxn>
                <a:cxn ang="0">
                  <a:pos x="11" y="227"/>
                </a:cxn>
                <a:cxn ang="0">
                  <a:pos x="206" y="227"/>
                </a:cxn>
                <a:cxn ang="0">
                  <a:pos x="206" y="165"/>
                </a:cxn>
                <a:cxn ang="0">
                  <a:pos x="202" y="142"/>
                </a:cxn>
                <a:cxn ang="0">
                  <a:pos x="194" y="121"/>
                </a:cxn>
                <a:cxn ang="0">
                  <a:pos x="180" y="103"/>
                </a:cxn>
                <a:cxn ang="0">
                  <a:pos x="163" y="89"/>
                </a:cxn>
                <a:cxn ang="0">
                  <a:pos x="142" y="81"/>
                </a:cxn>
                <a:cxn ang="0">
                  <a:pos x="119" y="77"/>
                </a:cxn>
                <a:cxn ang="0">
                  <a:pos x="65" y="77"/>
                </a:cxn>
                <a:cxn ang="0">
                  <a:pos x="65" y="7"/>
                </a:cxn>
                <a:cxn ang="0">
                  <a:pos x="69" y="3"/>
                </a:cxn>
                <a:cxn ang="0">
                  <a:pos x="73" y="0"/>
                </a:cxn>
              </a:cxnLst>
              <a:rect l="0" t="0" r="r" b="b"/>
              <a:pathLst>
                <a:path w="228" h="249">
                  <a:moveTo>
                    <a:pt x="73" y="0"/>
                  </a:moveTo>
                  <a:lnTo>
                    <a:pt x="79" y="0"/>
                  </a:lnTo>
                  <a:lnTo>
                    <a:pt x="83" y="3"/>
                  </a:lnTo>
                  <a:lnTo>
                    <a:pt x="85" y="5"/>
                  </a:lnTo>
                  <a:lnTo>
                    <a:pt x="86" y="7"/>
                  </a:lnTo>
                  <a:lnTo>
                    <a:pt x="87" y="10"/>
                  </a:lnTo>
                  <a:lnTo>
                    <a:pt x="87" y="55"/>
                  </a:lnTo>
                  <a:lnTo>
                    <a:pt x="119" y="55"/>
                  </a:lnTo>
                  <a:lnTo>
                    <a:pt x="144" y="59"/>
                  </a:lnTo>
                  <a:lnTo>
                    <a:pt x="167" y="66"/>
                  </a:lnTo>
                  <a:lnTo>
                    <a:pt x="187" y="80"/>
                  </a:lnTo>
                  <a:lnTo>
                    <a:pt x="204" y="97"/>
                  </a:lnTo>
                  <a:lnTo>
                    <a:pt x="217" y="117"/>
                  </a:lnTo>
                  <a:lnTo>
                    <a:pt x="224" y="140"/>
                  </a:lnTo>
                  <a:lnTo>
                    <a:pt x="228" y="165"/>
                  </a:lnTo>
                  <a:lnTo>
                    <a:pt x="228" y="249"/>
                  </a:lnTo>
                  <a:lnTo>
                    <a:pt x="8" y="249"/>
                  </a:lnTo>
                  <a:lnTo>
                    <a:pt x="5" y="247"/>
                  </a:lnTo>
                  <a:lnTo>
                    <a:pt x="2" y="245"/>
                  </a:lnTo>
                  <a:lnTo>
                    <a:pt x="0" y="238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7" y="228"/>
                  </a:lnTo>
                  <a:lnTo>
                    <a:pt x="11" y="227"/>
                  </a:lnTo>
                  <a:lnTo>
                    <a:pt x="206" y="227"/>
                  </a:lnTo>
                  <a:lnTo>
                    <a:pt x="206" y="165"/>
                  </a:lnTo>
                  <a:lnTo>
                    <a:pt x="202" y="142"/>
                  </a:lnTo>
                  <a:lnTo>
                    <a:pt x="194" y="121"/>
                  </a:lnTo>
                  <a:lnTo>
                    <a:pt x="180" y="103"/>
                  </a:lnTo>
                  <a:lnTo>
                    <a:pt x="163" y="89"/>
                  </a:lnTo>
                  <a:lnTo>
                    <a:pt x="142" y="81"/>
                  </a:lnTo>
                  <a:lnTo>
                    <a:pt x="119" y="77"/>
                  </a:lnTo>
                  <a:lnTo>
                    <a:pt x="65" y="77"/>
                  </a:lnTo>
                  <a:lnTo>
                    <a:pt x="65" y="7"/>
                  </a:lnTo>
                  <a:lnTo>
                    <a:pt x="69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reeform 1010"/>
            <p:cNvSpPr>
              <a:spLocks/>
            </p:cNvSpPr>
            <p:nvPr/>
          </p:nvSpPr>
          <p:spPr bwMode="auto">
            <a:xfrm>
              <a:off x="7518180" y="-1491203"/>
              <a:ext cx="111125" cy="90488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3" y="0"/>
                </a:cxn>
                <a:cxn ang="0">
                  <a:pos x="137" y="3"/>
                </a:cxn>
                <a:cxn ang="0">
                  <a:pos x="141" y="7"/>
                </a:cxn>
                <a:cxn ang="0">
                  <a:pos x="141" y="77"/>
                </a:cxn>
                <a:cxn ang="0">
                  <a:pos x="87" y="77"/>
                </a:cxn>
                <a:cxn ang="0">
                  <a:pos x="67" y="80"/>
                </a:cxn>
                <a:cxn ang="0">
                  <a:pos x="50" y="86"/>
                </a:cxn>
                <a:cxn ang="0">
                  <a:pos x="33" y="96"/>
                </a:cxn>
                <a:cxn ang="0">
                  <a:pos x="18" y="111"/>
                </a:cxn>
                <a:cxn ang="0">
                  <a:pos x="11" y="114"/>
                </a:cxn>
                <a:cxn ang="0">
                  <a:pos x="8" y="113"/>
                </a:cxn>
                <a:cxn ang="0">
                  <a:pos x="5" y="110"/>
                </a:cxn>
                <a:cxn ang="0">
                  <a:pos x="2" y="108"/>
                </a:cxn>
                <a:cxn ang="0">
                  <a:pos x="0" y="102"/>
                </a:cxn>
                <a:cxn ang="0">
                  <a:pos x="1" y="98"/>
                </a:cxn>
                <a:cxn ang="0">
                  <a:pos x="3" y="95"/>
                </a:cxn>
                <a:cxn ang="0">
                  <a:pos x="21" y="78"/>
                </a:cxn>
                <a:cxn ang="0">
                  <a:pos x="41" y="66"/>
                </a:cxn>
                <a:cxn ang="0">
                  <a:pos x="64" y="59"/>
                </a:cxn>
                <a:cxn ang="0">
                  <a:pos x="87" y="55"/>
                </a:cxn>
                <a:cxn ang="0">
                  <a:pos x="120" y="55"/>
                </a:cxn>
                <a:cxn ang="0">
                  <a:pos x="120" y="10"/>
                </a:cxn>
                <a:cxn ang="0">
                  <a:pos x="121" y="6"/>
                </a:cxn>
                <a:cxn ang="0">
                  <a:pos x="126" y="1"/>
                </a:cxn>
                <a:cxn ang="0">
                  <a:pos x="130" y="0"/>
                </a:cxn>
              </a:cxnLst>
              <a:rect l="0" t="0" r="r" b="b"/>
              <a:pathLst>
                <a:path w="141" h="114">
                  <a:moveTo>
                    <a:pt x="130" y="0"/>
                  </a:moveTo>
                  <a:lnTo>
                    <a:pt x="133" y="0"/>
                  </a:lnTo>
                  <a:lnTo>
                    <a:pt x="137" y="3"/>
                  </a:lnTo>
                  <a:lnTo>
                    <a:pt x="141" y="7"/>
                  </a:lnTo>
                  <a:lnTo>
                    <a:pt x="141" y="77"/>
                  </a:lnTo>
                  <a:lnTo>
                    <a:pt x="87" y="77"/>
                  </a:lnTo>
                  <a:lnTo>
                    <a:pt x="67" y="80"/>
                  </a:lnTo>
                  <a:lnTo>
                    <a:pt x="50" y="86"/>
                  </a:lnTo>
                  <a:lnTo>
                    <a:pt x="33" y="96"/>
                  </a:lnTo>
                  <a:lnTo>
                    <a:pt x="18" y="111"/>
                  </a:lnTo>
                  <a:lnTo>
                    <a:pt x="11" y="114"/>
                  </a:lnTo>
                  <a:lnTo>
                    <a:pt x="8" y="113"/>
                  </a:lnTo>
                  <a:lnTo>
                    <a:pt x="5" y="110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1" y="98"/>
                  </a:lnTo>
                  <a:lnTo>
                    <a:pt x="3" y="95"/>
                  </a:lnTo>
                  <a:lnTo>
                    <a:pt x="21" y="78"/>
                  </a:lnTo>
                  <a:lnTo>
                    <a:pt x="41" y="66"/>
                  </a:lnTo>
                  <a:lnTo>
                    <a:pt x="64" y="59"/>
                  </a:lnTo>
                  <a:lnTo>
                    <a:pt x="87" y="55"/>
                  </a:lnTo>
                  <a:lnTo>
                    <a:pt x="120" y="55"/>
                  </a:lnTo>
                  <a:lnTo>
                    <a:pt x="120" y="10"/>
                  </a:lnTo>
                  <a:lnTo>
                    <a:pt x="121" y="6"/>
                  </a:lnTo>
                  <a:lnTo>
                    <a:pt x="126" y="1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1011"/>
            <p:cNvSpPr>
              <a:spLocks/>
            </p:cNvSpPr>
            <p:nvPr/>
          </p:nvSpPr>
          <p:spPr bwMode="auto">
            <a:xfrm>
              <a:off x="7570567" y="-1683290"/>
              <a:ext cx="171450" cy="88900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63" y="29"/>
                </a:cxn>
                <a:cxn ang="0">
                  <a:pos x="165" y="39"/>
                </a:cxn>
                <a:cxn ang="0">
                  <a:pos x="169" y="52"/>
                </a:cxn>
                <a:cxn ang="0">
                  <a:pos x="176" y="65"/>
                </a:cxn>
                <a:cxn ang="0">
                  <a:pos x="185" y="77"/>
                </a:cxn>
                <a:cxn ang="0">
                  <a:pos x="195" y="86"/>
                </a:cxn>
                <a:cxn ang="0">
                  <a:pos x="208" y="92"/>
                </a:cxn>
                <a:cxn ang="0">
                  <a:pos x="211" y="93"/>
                </a:cxn>
                <a:cxn ang="0">
                  <a:pos x="213" y="94"/>
                </a:cxn>
                <a:cxn ang="0">
                  <a:pos x="216" y="97"/>
                </a:cxn>
                <a:cxn ang="0">
                  <a:pos x="217" y="101"/>
                </a:cxn>
                <a:cxn ang="0">
                  <a:pos x="217" y="104"/>
                </a:cxn>
                <a:cxn ang="0">
                  <a:pos x="216" y="107"/>
                </a:cxn>
                <a:cxn ang="0">
                  <a:pos x="212" y="110"/>
                </a:cxn>
                <a:cxn ang="0">
                  <a:pos x="209" y="113"/>
                </a:cxn>
                <a:cxn ang="0">
                  <a:pos x="205" y="113"/>
                </a:cxn>
                <a:cxn ang="0">
                  <a:pos x="190" y="108"/>
                </a:cxn>
                <a:cxn ang="0">
                  <a:pos x="177" y="101"/>
                </a:cxn>
                <a:cxn ang="0">
                  <a:pos x="167" y="91"/>
                </a:cxn>
                <a:cxn ang="0">
                  <a:pos x="160" y="79"/>
                </a:cxn>
                <a:cxn ang="0">
                  <a:pos x="153" y="68"/>
                </a:cxn>
                <a:cxn ang="0">
                  <a:pos x="147" y="55"/>
                </a:cxn>
                <a:cxn ang="0">
                  <a:pos x="138" y="65"/>
                </a:cxn>
                <a:cxn ang="0">
                  <a:pos x="125" y="76"/>
                </a:cxn>
                <a:cxn ang="0">
                  <a:pos x="111" y="87"/>
                </a:cxn>
                <a:cxn ang="0">
                  <a:pos x="94" y="97"/>
                </a:cxn>
                <a:cxn ang="0">
                  <a:pos x="73" y="105"/>
                </a:cxn>
                <a:cxn ang="0">
                  <a:pos x="49" y="110"/>
                </a:cxn>
                <a:cxn ang="0">
                  <a:pos x="21" y="113"/>
                </a:cxn>
                <a:cxn ang="0">
                  <a:pos x="11" y="113"/>
                </a:cxn>
                <a:cxn ang="0">
                  <a:pos x="5" y="110"/>
                </a:cxn>
                <a:cxn ang="0">
                  <a:pos x="2" y="108"/>
                </a:cxn>
                <a:cxn ang="0">
                  <a:pos x="0" y="105"/>
                </a:cxn>
                <a:cxn ang="0">
                  <a:pos x="0" y="102"/>
                </a:cxn>
                <a:cxn ang="0">
                  <a:pos x="1" y="98"/>
                </a:cxn>
                <a:cxn ang="0">
                  <a:pos x="3" y="95"/>
                </a:cxn>
                <a:cxn ang="0">
                  <a:pos x="6" y="93"/>
                </a:cxn>
                <a:cxn ang="0">
                  <a:pos x="9" y="91"/>
                </a:cxn>
                <a:cxn ang="0">
                  <a:pos x="38" y="91"/>
                </a:cxn>
                <a:cxn ang="0">
                  <a:pos x="61" y="86"/>
                </a:cxn>
                <a:cxn ang="0">
                  <a:pos x="80" y="80"/>
                </a:cxn>
                <a:cxn ang="0">
                  <a:pos x="97" y="71"/>
                </a:cxn>
                <a:cxn ang="0">
                  <a:pos x="111" y="61"/>
                </a:cxn>
                <a:cxn ang="0">
                  <a:pos x="122" y="51"/>
                </a:cxn>
                <a:cxn ang="0">
                  <a:pos x="131" y="41"/>
                </a:cxn>
                <a:cxn ang="0">
                  <a:pos x="138" y="33"/>
                </a:cxn>
                <a:cxn ang="0">
                  <a:pos x="142" y="28"/>
                </a:cxn>
                <a:cxn ang="0">
                  <a:pos x="143" y="26"/>
                </a:cxn>
                <a:cxn ang="0">
                  <a:pos x="157" y="0"/>
                </a:cxn>
              </a:cxnLst>
              <a:rect l="0" t="0" r="r" b="b"/>
              <a:pathLst>
                <a:path w="217" h="113">
                  <a:moveTo>
                    <a:pt x="157" y="0"/>
                  </a:moveTo>
                  <a:lnTo>
                    <a:pt x="163" y="29"/>
                  </a:lnTo>
                  <a:lnTo>
                    <a:pt x="165" y="39"/>
                  </a:lnTo>
                  <a:lnTo>
                    <a:pt x="169" y="52"/>
                  </a:lnTo>
                  <a:lnTo>
                    <a:pt x="176" y="65"/>
                  </a:lnTo>
                  <a:lnTo>
                    <a:pt x="185" y="77"/>
                  </a:lnTo>
                  <a:lnTo>
                    <a:pt x="195" y="86"/>
                  </a:lnTo>
                  <a:lnTo>
                    <a:pt x="208" y="92"/>
                  </a:lnTo>
                  <a:lnTo>
                    <a:pt x="211" y="93"/>
                  </a:lnTo>
                  <a:lnTo>
                    <a:pt x="213" y="94"/>
                  </a:lnTo>
                  <a:lnTo>
                    <a:pt x="216" y="97"/>
                  </a:lnTo>
                  <a:lnTo>
                    <a:pt x="217" y="101"/>
                  </a:lnTo>
                  <a:lnTo>
                    <a:pt x="217" y="104"/>
                  </a:lnTo>
                  <a:lnTo>
                    <a:pt x="216" y="107"/>
                  </a:lnTo>
                  <a:lnTo>
                    <a:pt x="212" y="110"/>
                  </a:lnTo>
                  <a:lnTo>
                    <a:pt x="209" y="113"/>
                  </a:lnTo>
                  <a:lnTo>
                    <a:pt x="205" y="113"/>
                  </a:lnTo>
                  <a:lnTo>
                    <a:pt x="190" y="108"/>
                  </a:lnTo>
                  <a:lnTo>
                    <a:pt x="177" y="101"/>
                  </a:lnTo>
                  <a:lnTo>
                    <a:pt x="167" y="91"/>
                  </a:lnTo>
                  <a:lnTo>
                    <a:pt x="160" y="79"/>
                  </a:lnTo>
                  <a:lnTo>
                    <a:pt x="153" y="68"/>
                  </a:lnTo>
                  <a:lnTo>
                    <a:pt x="147" y="55"/>
                  </a:lnTo>
                  <a:lnTo>
                    <a:pt x="138" y="65"/>
                  </a:lnTo>
                  <a:lnTo>
                    <a:pt x="125" y="76"/>
                  </a:lnTo>
                  <a:lnTo>
                    <a:pt x="111" y="87"/>
                  </a:lnTo>
                  <a:lnTo>
                    <a:pt x="94" y="97"/>
                  </a:lnTo>
                  <a:lnTo>
                    <a:pt x="73" y="105"/>
                  </a:lnTo>
                  <a:lnTo>
                    <a:pt x="49" y="110"/>
                  </a:lnTo>
                  <a:lnTo>
                    <a:pt x="21" y="113"/>
                  </a:lnTo>
                  <a:lnTo>
                    <a:pt x="11" y="113"/>
                  </a:lnTo>
                  <a:lnTo>
                    <a:pt x="5" y="110"/>
                  </a:lnTo>
                  <a:lnTo>
                    <a:pt x="2" y="108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1" y="98"/>
                  </a:lnTo>
                  <a:lnTo>
                    <a:pt x="3" y="95"/>
                  </a:lnTo>
                  <a:lnTo>
                    <a:pt x="6" y="93"/>
                  </a:lnTo>
                  <a:lnTo>
                    <a:pt x="9" y="91"/>
                  </a:lnTo>
                  <a:lnTo>
                    <a:pt x="38" y="91"/>
                  </a:lnTo>
                  <a:lnTo>
                    <a:pt x="61" y="86"/>
                  </a:lnTo>
                  <a:lnTo>
                    <a:pt x="80" y="80"/>
                  </a:lnTo>
                  <a:lnTo>
                    <a:pt x="97" y="71"/>
                  </a:lnTo>
                  <a:lnTo>
                    <a:pt x="111" y="61"/>
                  </a:lnTo>
                  <a:lnTo>
                    <a:pt x="122" y="51"/>
                  </a:lnTo>
                  <a:lnTo>
                    <a:pt x="131" y="41"/>
                  </a:lnTo>
                  <a:lnTo>
                    <a:pt x="138" y="33"/>
                  </a:lnTo>
                  <a:lnTo>
                    <a:pt x="142" y="28"/>
                  </a:lnTo>
                  <a:lnTo>
                    <a:pt x="143" y="26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1012"/>
            <p:cNvSpPr>
              <a:spLocks/>
            </p:cNvSpPr>
            <p:nvPr/>
          </p:nvSpPr>
          <p:spPr bwMode="auto">
            <a:xfrm>
              <a:off x="7203855" y="-1711865"/>
              <a:ext cx="201613" cy="244475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210" y="25"/>
                </a:cxn>
                <a:cxn ang="0">
                  <a:pos x="241" y="63"/>
                </a:cxn>
                <a:cxn ang="0">
                  <a:pos x="252" y="112"/>
                </a:cxn>
                <a:cxn ang="0">
                  <a:pos x="254" y="120"/>
                </a:cxn>
                <a:cxn ang="0">
                  <a:pos x="255" y="129"/>
                </a:cxn>
                <a:cxn ang="0">
                  <a:pos x="251" y="134"/>
                </a:cxn>
                <a:cxn ang="0">
                  <a:pos x="243" y="137"/>
                </a:cxn>
                <a:cxn ang="0">
                  <a:pos x="230" y="112"/>
                </a:cxn>
                <a:cxn ang="0">
                  <a:pos x="218" y="67"/>
                </a:cxn>
                <a:cxn ang="0">
                  <a:pos x="185" y="34"/>
                </a:cxn>
                <a:cxn ang="0">
                  <a:pos x="140" y="22"/>
                </a:cxn>
                <a:cxn ang="0">
                  <a:pos x="94" y="34"/>
                </a:cxn>
                <a:cxn ang="0">
                  <a:pos x="61" y="67"/>
                </a:cxn>
                <a:cxn ang="0">
                  <a:pos x="49" y="112"/>
                </a:cxn>
                <a:cxn ang="0">
                  <a:pos x="37" y="137"/>
                </a:cxn>
                <a:cxn ang="0">
                  <a:pos x="28" y="139"/>
                </a:cxn>
                <a:cxn ang="0">
                  <a:pos x="23" y="145"/>
                </a:cxn>
                <a:cxn ang="0">
                  <a:pos x="22" y="185"/>
                </a:cxn>
                <a:cxn ang="0">
                  <a:pos x="28" y="195"/>
                </a:cxn>
                <a:cxn ang="0">
                  <a:pos x="37" y="197"/>
                </a:cxn>
                <a:cxn ang="0">
                  <a:pos x="50" y="206"/>
                </a:cxn>
                <a:cxn ang="0">
                  <a:pos x="65" y="248"/>
                </a:cxn>
                <a:cxn ang="0">
                  <a:pos x="97" y="275"/>
                </a:cxn>
                <a:cxn ang="0">
                  <a:pos x="140" y="286"/>
                </a:cxn>
                <a:cxn ang="0">
                  <a:pos x="181" y="276"/>
                </a:cxn>
                <a:cxn ang="0">
                  <a:pos x="212" y="249"/>
                </a:cxn>
                <a:cxn ang="0">
                  <a:pos x="227" y="228"/>
                </a:cxn>
                <a:cxn ang="0">
                  <a:pos x="238" y="232"/>
                </a:cxn>
                <a:cxn ang="0">
                  <a:pos x="243" y="239"/>
                </a:cxn>
                <a:cxn ang="0">
                  <a:pos x="219" y="275"/>
                </a:cxn>
                <a:cxn ang="0">
                  <a:pos x="183" y="299"/>
                </a:cxn>
                <a:cxn ang="0">
                  <a:pos x="140" y="308"/>
                </a:cxn>
                <a:cxn ang="0">
                  <a:pos x="90" y="296"/>
                </a:cxn>
                <a:cxn ang="0">
                  <a:pos x="51" y="264"/>
                </a:cxn>
                <a:cxn ang="0">
                  <a:pos x="30" y="218"/>
                </a:cxn>
                <a:cxn ang="0">
                  <a:pos x="9" y="207"/>
                </a:cxn>
                <a:cxn ang="0">
                  <a:pos x="0" y="185"/>
                </a:cxn>
                <a:cxn ang="0">
                  <a:pos x="2" y="138"/>
                </a:cxn>
                <a:cxn ang="0">
                  <a:pos x="17" y="120"/>
                </a:cxn>
                <a:cxn ang="0">
                  <a:pos x="27" y="112"/>
                </a:cxn>
                <a:cxn ang="0">
                  <a:pos x="38" y="63"/>
                </a:cxn>
                <a:cxn ang="0">
                  <a:pos x="70" y="25"/>
                </a:cxn>
                <a:cxn ang="0">
                  <a:pos x="114" y="3"/>
                </a:cxn>
              </a:cxnLst>
              <a:rect l="0" t="0" r="r" b="b"/>
              <a:pathLst>
                <a:path w="255" h="308">
                  <a:moveTo>
                    <a:pt x="140" y="0"/>
                  </a:moveTo>
                  <a:lnTo>
                    <a:pt x="165" y="3"/>
                  </a:lnTo>
                  <a:lnTo>
                    <a:pt x="189" y="11"/>
                  </a:lnTo>
                  <a:lnTo>
                    <a:pt x="210" y="25"/>
                  </a:lnTo>
                  <a:lnTo>
                    <a:pt x="227" y="42"/>
                  </a:lnTo>
                  <a:lnTo>
                    <a:pt x="241" y="63"/>
                  </a:lnTo>
                  <a:lnTo>
                    <a:pt x="249" y="87"/>
                  </a:lnTo>
                  <a:lnTo>
                    <a:pt x="252" y="112"/>
                  </a:lnTo>
                  <a:lnTo>
                    <a:pt x="252" y="118"/>
                  </a:lnTo>
                  <a:lnTo>
                    <a:pt x="254" y="120"/>
                  </a:lnTo>
                  <a:lnTo>
                    <a:pt x="255" y="123"/>
                  </a:lnTo>
                  <a:lnTo>
                    <a:pt x="255" y="129"/>
                  </a:lnTo>
                  <a:lnTo>
                    <a:pt x="253" y="132"/>
                  </a:lnTo>
                  <a:lnTo>
                    <a:pt x="251" y="134"/>
                  </a:lnTo>
                  <a:lnTo>
                    <a:pt x="248" y="137"/>
                  </a:lnTo>
                  <a:lnTo>
                    <a:pt x="243" y="137"/>
                  </a:lnTo>
                  <a:lnTo>
                    <a:pt x="230" y="139"/>
                  </a:lnTo>
                  <a:lnTo>
                    <a:pt x="230" y="112"/>
                  </a:lnTo>
                  <a:lnTo>
                    <a:pt x="227" y="88"/>
                  </a:lnTo>
                  <a:lnTo>
                    <a:pt x="218" y="67"/>
                  </a:lnTo>
                  <a:lnTo>
                    <a:pt x="204" y="49"/>
                  </a:lnTo>
                  <a:lnTo>
                    <a:pt x="185" y="34"/>
                  </a:lnTo>
                  <a:lnTo>
                    <a:pt x="164" y="25"/>
                  </a:lnTo>
                  <a:lnTo>
                    <a:pt x="140" y="22"/>
                  </a:lnTo>
                  <a:lnTo>
                    <a:pt x="116" y="25"/>
                  </a:lnTo>
                  <a:lnTo>
                    <a:pt x="94" y="34"/>
                  </a:lnTo>
                  <a:lnTo>
                    <a:pt x="75" y="49"/>
                  </a:lnTo>
                  <a:lnTo>
                    <a:pt x="61" y="67"/>
                  </a:lnTo>
                  <a:lnTo>
                    <a:pt x="52" y="88"/>
                  </a:lnTo>
                  <a:lnTo>
                    <a:pt x="49" y="112"/>
                  </a:lnTo>
                  <a:lnTo>
                    <a:pt x="49" y="139"/>
                  </a:lnTo>
                  <a:lnTo>
                    <a:pt x="37" y="137"/>
                  </a:lnTo>
                  <a:lnTo>
                    <a:pt x="34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23" y="145"/>
                  </a:lnTo>
                  <a:lnTo>
                    <a:pt x="22" y="150"/>
                  </a:lnTo>
                  <a:lnTo>
                    <a:pt x="22" y="185"/>
                  </a:lnTo>
                  <a:lnTo>
                    <a:pt x="24" y="192"/>
                  </a:lnTo>
                  <a:lnTo>
                    <a:pt x="28" y="195"/>
                  </a:lnTo>
                  <a:lnTo>
                    <a:pt x="34" y="197"/>
                  </a:lnTo>
                  <a:lnTo>
                    <a:pt x="37" y="197"/>
                  </a:lnTo>
                  <a:lnTo>
                    <a:pt x="49" y="195"/>
                  </a:lnTo>
                  <a:lnTo>
                    <a:pt x="50" y="206"/>
                  </a:lnTo>
                  <a:lnTo>
                    <a:pt x="55" y="228"/>
                  </a:lnTo>
                  <a:lnTo>
                    <a:pt x="65" y="248"/>
                  </a:lnTo>
                  <a:lnTo>
                    <a:pt x="79" y="263"/>
                  </a:lnTo>
                  <a:lnTo>
                    <a:pt x="97" y="275"/>
                  </a:lnTo>
                  <a:lnTo>
                    <a:pt x="118" y="284"/>
                  </a:lnTo>
                  <a:lnTo>
                    <a:pt x="140" y="286"/>
                  </a:lnTo>
                  <a:lnTo>
                    <a:pt x="161" y="284"/>
                  </a:lnTo>
                  <a:lnTo>
                    <a:pt x="181" y="276"/>
                  </a:lnTo>
                  <a:lnTo>
                    <a:pt x="198" y="264"/>
                  </a:lnTo>
                  <a:lnTo>
                    <a:pt x="212" y="249"/>
                  </a:lnTo>
                  <a:lnTo>
                    <a:pt x="223" y="230"/>
                  </a:lnTo>
                  <a:lnTo>
                    <a:pt x="227" y="228"/>
                  </a:lnTo>
                  <a:lnTo>
                    <a:pt x="232" y="229"/>
                  </a:lnTo>
                  <a:lnTo>
                    <a:pt x="238" y="232"/>
                  </a:lnTo>
                  <a:lnTo>
                    <a:pt x="242" y="235"/>
                  </a:lnTo>
                  <a:lnTo>
                    <a:pt x="243" y="239"/>
                  </a:lnTo>
                  <a:lnTo>
                    <a:pt x="232" y="259"/>
                  </a:lnTo>
                  <a:lnTo>
                    <a:pt x="219" y="275"/>
                  </a:lnTo>
                  <a:lnTo>
                    <a:pt x="201" y="289"/>
                  </a:lnTo>
                  <a:lnTo>
                    <a:pt x="183" y="299"/>
                  </a:lnTo>
                  <a:lnTo>
                    <a:pt x="162" y="306"/>
                  </a:lnTo>
                  <a:lnTo>
                    <a:pt x="140" y="308"/>
                  </a:lnTo>
                  <a:lnTo>
                    <a:pt x="114" y="305"/>
                  </a:lnTo>
                  <a:lnTo>
                    <a:pt x="90" y="296"/>
                  </a:lnTo>
                  <a:lnTo>
                    <a:pt x="68" y="283"/>
                  </a:lnTo>
                  <a:lnTo>
                    <a:pt x="51" y="264"/>
                  </a:lnTo>
                  <a:lnTo>
                    <a:pt x="38" y="242"/>
                  </a:lnTo>
                  <a:lnTo>
                    <a:pt x="30" y="218"/>
                  </a:lnTo>
                  <a:lnTo>
                    <a:pt x="18" y="215"/>
                  </a:lnTo>
                  <a:lnTo>
                    <a:pt x="9" y="207"/>
                  </a:lnTo>
                  <a:lnTo>
                    <a:pt x="2" y="197"/>
                  </a:lnTo>
                  <a:lnTo>
                    <a:pt x="0" y="185"/>
                  </a:lnTo>
                  <a:lnTo>
                    <a:pt x="0" y="150"/>
                  </a:lnTo>
                  <a:lnTo>
                    <a:pt x="2" y="138"/>
                  </a:lnTo>
                  <a:lnTo>
                    <a:pt x="8" y="128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27" y="112"/>
                  </a:lnTo>
                  <a:lnTo>
                    <a:pt x="30" y="87"/>
                  </a:lnTo>
                  <a:lnTo>
                    <a:pt x="38" y="63"/>
                  </a:lnTo>
                  <a:lnTo>
                    <a:pt x="52" y="42"/>
                  </a:lnTo>
                  <a:lnTo>
                    <a:pt x="70" y="25"/>
                  </a:lnTo>
                  <a:lnTo>
                    <a:pt x="90" y="11"/>
                  </a:lnTo>
                  <a:lnTo>
                    <a:pt x="114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1013"/>
            <p:cNvSpPr>
              <a:spLocks/>
            </p:cNvSpPr>
            <p:nvPr/>
          </p:nvSpPr>
          <p:spPr bwMode="auto">
            <a:xfrm>
              <a:off x="7340380" y="-1492790"/>
              <a:ext cx="109538" cy="889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56"/>
                </a:cxn>
                <a:cxn ang="0">
                  <a:pos x="54" y="56"/>
                </a:cxn>
                <a:cxn ang="0">
                  <a:pos x="77" y="58"/>
                </a:cxn>
                <a:cxn ang="0">
                  <a:pos x="98" y="66"/>
                </a:cxn>
                <a:cxn ang="0">
                  <a:pos x="118" y="77"/>
                </a:cxn>
                <a:cxn ang="0">
                  <a:pos x="135" y="94"/>
                </a:cxn>
                <a:cxn ang="0">
                  <a:pos x="137" y="97"/>
                </a:cxn>
                <a:cxn ang="0">
                  <a:pos x="138" y="100"/>
                </a:cxn>
                <a:cxn ang="0">
                  <a:pos x="138" y="102"/>
                </a:cxn>
                <a:cxn ang="0">
                  <a:pos x="134" y="109"/>
                </a:cxn>
                <a:cxn ang="0">
                  <a:pos x="130" y="111"/>
                </a:cxn>
                <a:cxn ang="0">
                  <a:pos x="124" y="111"/>
                </a:cxn>
                <a:cxn ang="0">
                  <a:pos x="121" y="110"/>
                </a:cxn>
                <a:cxn ang="0">
                  <a:pos x="119" y="108"/>
                </a:cxn>
                <a:cxn ang="0">
                  <a:pos x="105" y="96"/>
                </a:cxn>
                <a:cxn ang="0">
                  <a:pos x="89" y="86"/>
                </a:cxn>
                <a:cxn ang="0">
                  <a:pos x="72" y="80"/>
                </a:cxn>
                <a:cxn ang="0">
                  <a:pos x="54" y="78"/>
                </a:cxn>
                <a:cxn ang="0">
                  <a:pos x="0" y="78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138" h="111">
                  <a:moveTo>
                    <a:pt x="11" y="0"/>
                  </a:moveTo>
                  <a:lnTo>
                    <a:pt x="15" y="1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56"/>
                  </a:lnTo>
                  <a:lnTo>
                    <a:pt x="54" y="56"/>
                  </a:lnTo>
                  <a:lnTo>
                    <a:pt x="77" y="58"/>
                  </a:lnTo>
                  <a:lnTo>
                    <a:pt x="98" y="66"/>
                  </a:lnTo>
                  <a:lnTo>
                    <a:pt x="118" y="77"/>
                  </a:lnTo>
                  <a:lnTo>
                    <a:pt x="135" y="94"/>
                  </a:lnTo>
                  <a:lnTo>
                    <a:pt x="137" y="97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4" y="109"/>
                  </a:lnTo>
                  <a:lnTo>
                    <a:pt x="130" y="111"/>
                  </a:lnTo>
                  <a:lnTo>
                    <a:pt x="124" y="111"/>
                  </a:lnTo>
                  <a:lnTo>
                    <a:pt x="121" y="110"/>
                  </a:lnTo>
                  <a:lnTo>
                    <a:pt x="119" y="108"/>
                  </a:lnTo>
                  <a:lnTo>
                    <a:pt x="105" y="96"/>
                  </a:lnTo>
                  <a:lnTo>
                    <a:pt x="89" y="86"/>
                  </a:lnTo>
                  <a:lnTo>
                    <a:pt x="72" y="80"/>
                  </a:lnTo>
                  <a:lnTo>
                    <a:pt x="54" y="78"/>
                  </a:lnTo>
                  <a:lnTo>
                    <a:pt x="0" y="7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1014"/>
            <p:cNvSpPr>
              <a:spLocks/>
            </p:cNvSpPr>
            <p:nvPr/>
          </p:nvSpPr>
          <p:spPr bwMode="auto">
            <a:xfrm>
              <a:off x="7157817" y="-1492790"/>
              <a:ext cx="185738" cy="198438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6" y="1"/>
                </a:cxn>
                <a:cxn ang="0">
                  <a:pos x="158" y="2"/>
                </a:cxn>
                <a:cxn ang="0">
                  <a:pos x="161" y="5"/>
                </a:cxn>
                <a:cxn ang="0">
                  <a:pos x="163" y="8"/>
                </a:cxn>
                <a:cxn ang="0">
                  <a:pos x="163" y="78"/>
                </a:cxn>
                <a:cxn ang="0">
                  <a:pos x="109" y="78"/>
                </a:cxn>
                <a:cxn ang="0">
                  <a:pos x="86" y="82"/>
                </a:cxn>
                <a:cxn ang="0">
                  <a:pos x="65" y="90"/>
                </a:cxn>
                <a:cxn ang="0">
                  <a:pos x="47" y="104"/>
                </a:cxn>
                <a:cxn ang="0">
                  <a:pos x="34" y="121"/>
                </a:cxn>
                <a:cxn ang="0">
                  <a:pos x="25" y="142"/>
                </a:cxn>
                <a:cxn ang="0">
                  <a:pos x="22" y="165"/>
                </a:cxn>
                <a:cxn ang="0">
                  <a:pos x="22" y="228"/>
                </a:cxn>
                <a:cxn ang="0">
                  <a:pos x="225" y="228"/>
                </a:cxn>
                <a:cxn ang="0">
                  <a:pos x="229" y="230"/>
                </a:cxn>
                <a:cxn ang="0">
                  <a:pos x="231" y="232"/>
                </a:cxn>
                <a:cxn ang="0">
                  <a:pos x="233" y="236"/>
                </a:cxn>
                <a:cxn ang="0">
                  <a:pos x="233" y="242"/>
                </a:cxn>
                <a:cxn ang="0">
                  <a:pos x="231" y="245"/>
                </a:cxn>
                <a:cxn ang="0">
                  <a:pos x="229" y="248"/>
                </a:cxn>
                <a:cxn ang="0">
                  <a:pos x="222" y="250"/>
                </a:cxn>
                <a:cxn ang="0">
                  <a:pos x="0" y="250"/>
                </a:cxn>
                <a:cxn ang="0">
                  <a:pos x="0" y="165"/>
                </a:cxn>
                <a:cxn ang="0">
                  <a:pos x="3" y="141"/>
                </a:cxn>
                <a:cxn ang="0">
                  <a:pos x="11" y="118"/>
                </a:cxn>
                <a:cxn ang="0">
                  <a:pos x="24" y="97"/>
                </a:cxn>
                <a:cxn ang="0">
                  <a:pos x="41" y="80"/>
                </a:cxn>
                <a:cxn ang="0">
                  <a:pos x="62" y="67"/>
                </a:cxn>
                <a:cxn ang="0">
                  <a:pos x="85" y="60"/>
                </a:cxn>
                <a:cxn ang="0">
                  <a:pos x="109" y="56"/>
                </a:cxn>
                <a:cxn ang="0">
                  <a:pos x="142" y="56"/>
                </a:cxn>
                <a:cxn ang="0">
                  <a:pos x="142" y="8"/>
                </a:cxn>
                <a:cxn ang="0">
                  <a:pos x="144" y="5"/>
                </a:cxn>
                <a:cxn ang="0">
                  <a:pos x="146" y="2"/>
                </a:cxn>
                <a:cxn ang="0">
                  <a:pos x="153" y="0"/>
                </a:cxn>
              </a:cxnLst>
              <a:rect l="0" t="0" r="r" b="b"/>
              <a:pathLst>
                <a:path w="233" h="250">
                  <a:moveTo>
                    <a:pt x="153" y="0"/>
                  </a:moveTo>
                  <a:lnTo>
                    <a:pt x="156" y="1"/>
                  </a:lnTo>
                  <a:lnTo>
                    <a:pt x="158" y="2"/>
                  </a:lnTo>
                  <a:lnTo>
                    <a:pt x="161" y="5"/>
                  </a:lnTo>
                  <a:lnTo>
                    <a:pt x="163" y="8"/>
                  </a:lnTo>
                  <a:lnTo>
                    <a:pt x="163" y="78"/>
                  </a:lnTo>
                  <a:lnTo>
                    <a:pt x="109" y="78"/>
                  </a:lnTo>
                  <a:lnTo>
                    <a:pt x="86" y="82"/>
                  </a:lnTo>
                  <a:lnTo>
                    <a:pt x="65" y="90"/>
                  </a:lnTo>
                  <a:lnTo>
                    <a:pt x="47" y="104"/>
                  </a:lnTo>
                  <a:lnTo>
                    <a:pt x="34" y="121"/>
                  </a:lnTo>
                  <a:lnTo>
                    <a:pt x="25" y="142"/>
                  </a:lnTo>
                  <a:lnTo>
                    <a:pt x="22" y="165"/>
                  </a:lnTo>
                  <a:lnTo>
                    <a:pt x="22" y="228"/>
                  </a:lnTo>
                  <a:lnTo>
                    <a:pt x="225" y="228"/>
                  </a:lnTo>
                  <a:lnTo>
                    <a:pt x="229" y="230"/>
                  </a:lnTo>
                  <a:lnTo>
                    <a:pt x="231" y="232"/>
                  </a:lnTo>
                  <a:lnTo>
                    <a:pt x="233" y="236"/>
                  </a:lnTo>
                  <a:lnTo>
                    <a:pt x="233" y="242"/>
                  </a:lnTo>
                  <a:lnTo>
                    <a:pt x="231" y="245"/>
                  </a:lnTo>
                  <a:lnTo>
                    <a:pt x="229" y="248"/>
                  </a:lnTo>
                  <a:lnTo>
                    <a:pt x="222" y="250"/>
                  </a:lnTo>
                  <a:lnTo>
                    <a:pt x="0" y="250"/>
                  </a:lnTo>
                  <a:lnTo>
                    <a:pt x="0" y="165"/>
                  </a:lnTo>
                  <a:lnTo>
                    <a:pt x="3" y="141"/>
                  </a:lnTo>
                  <a:lnTo>
                    <a:pt x="11" y="118"/>
                  </a:lnTo>
                  <a:lnTo>
                    <a:pt x="24" y="97"/>
                  </a:lnTo>
                  <a:lnTo>
                    <a:pt x="41" y="80"/>
                  </a:lnTo>
                  <a:lnTo>
                    <a:pt x="62" y="67"/>
                  </a:lnTo>
                  <a:lnTo>
                    <a:pt x="85" y="60"/>
                  </a:lnTo>
                  <a:lnTo>
                    <a:pt x="109" y="56"/>
                  </a:lnTo>
                  <a:lnTo>
                    <a:pt x="142" y="56"/>
                  </a:lnTo>
                  <a:lnTo>
                    <a:pt x="142" y="8"/>
                  </a:lnTo>
                  <a:lnTo>
                    <a:pt x="144" y="5"/>
                  </a:lnTo>
                  <a:lnTo>
                    <a:pt x="146" y="2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1015"/>
            <p:cNvSpPr>
              <a:spLocks/>
            </p:cNvSpPr>
            <p:nvPr/>
          </p:nvSpPr>
          <p:spPr bwMode="auto">
            <a:xfrm>
              <a:off x="7227667" y="-1683290"/>
              <a:ext cx="173038" cy="8731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4" y="28"/>
                </a:cxn>
                <a:cxn ang="0">
                  <a:pos x="165" y="31"/>
                </a:cxn>
                <a:cxn ang="0">
                  <a:pos x="167" y="39"/>
                </a:cxn>
                <a:cxn ang="0">
                  <a:pos x="172" y="50"/>
                </a:cxn>
                <a:cxn ang="0">
                  <a:pos x="178" y="62"/>
                </a:cxn>
                <a:cxn ang="0">
                  <a:pos x="186" y="73"/>
                </a:cxn>
                <a:cxn ang="0">
                  <a:pos x="197" y="82"/>
                </a:cxn>
                <a:cxn ang="0">
                  <a:pos x="210" y="87"/>
                </a:cxn>
                <a:cxn ang="0">
                  <a:pos x="213" y="88"/>
                </a:cxn>
                <a:cxn ang="0">
                  <a:pos x="217" y="92"/>
                </a:cxn>
                <a:cxn ang="0">
                  <a:pos x="219" y="95"/>
                </a:cxn>
                <a:cxn ang="0">
                  <a:pos x="219" y="99"/>
                </a:cxn>
                <a:cxn ang="0">
                  <a:pos x="218" y="103"/>
                </a:cxn>
                <a:cxn ang="0">
                  <a:pos x="216" y="106"/>
                </a:cxn>
                <a:cxn ang="0">
                  <a:pos x="213" y="108"/>
                </a:cxn>
                <a:cxn ang="0">
                  <a:pos x="210" y="109"/>
                </a:cxn>
                <a:cxn ang="0">
                  <a:pos x="207" y="109"/>
                </a:cxn>
                <a:cxn ang="0">
                  <a:pos x="192" y="105"/>
                </a:cxn>
                <a:cxn ang="0">
                  <a:pos x="179" y="97"/>
                </a:cxn>
                <a:cxn ang="0">
                  <a:pos x="169" y="87"/>
                </a:cxn>
                <a:cxn ang="0">
                  <a:pos x="162" y="76"/>
                </a:cxn>
                <a:cxn ang="0">
                  <a:pos x="155" y="64"/>
                </a:cxn>
                <a:cxn ang="0">
                  <a:pos x="150" y="53"/>
                </a:cxn>
                <a:cxn ang="0">
                  <a:pos x="140" y="63"/>
                </a:cxn>
                <a:cxn ang="0">
                  <a:pos x="128" y="74"/>
                </a:cxn>
                <a:cxn ang="0">
                  <a:pos x="112" y="84"/>
                </a:cxn>
                <a:cxn ang="0">
                  <a:pos x="94" y="94"/>
                </a:cxn>
                <a:cxn ang="0">
                  <a:pos x="73" y="102"/>
                </a:cxn>
                <a:cxn ang="0">
                  <a:pos x="48" y="107"/>
                </a:cxn>
                <a:cxn ang="0">
                  <a:pos x="21" y="109"/>
                </a:cxn>
                <a:cxn ang="0">
                  <a:pos x="11" y="109"/>
                </a:cxn>
                <a:cxn ang="0">
                  <a:pos x="8" y="108"/>
                </a:cxn>
                <a:cxn ang="0">
                  <a:pos x="4" y="106"/>
                </a:cxn>
                <a:cxn ang="0">
                  <a:pos x="2" y="104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1" y="94"/>
                </a:cxn>
                <a:cxn ang="0">
                  <a:pos x="6" y="90"/>
                </a:cxn>
                <a:cxn ang="0">
                  <a:pos x="9" y="87"/>
                </a:cxn>
                <a:cxn ang="0">
                  <a:pos x="12" y="87"/>
                </a:cxn>
                <a:cxn ang="0">
                  <a:pos x="39" y="86"/>
                </a:cxn>
                <a:cxn ang="0">
                  <a:pos x="61" y="83"/>
                </a:cxn>
                <a:cxn ang="0">
                  <a:pos x="81" y="76"/>
                </a:cxn>
                <a:cxn ang="0">
                  <a:pos x="98" y="68"/>
                </a:cxn>
                <a:cxn ang="0">
                  <a:pos x="112" y="58"/>
                </a:cxn>
                <a:cxn ang="0">
                  <a:pos x="124" y="49"/>
                </a:cxn>
                <a:cxn ang="0">
                  <a:pos x="133" y="40"/>
                </a:cxn>
                <a:cxn ang="0">
                  <a:pos x="139" y="32"/>
                </a:cxn>
                <a:cxn ang="0">
                  <a:pos x="143" y="27"/>
                </a:cxn>
                <a:cxn ang="0">
                  <a:pos x="144" y="25"/>
                </a:cxn>
                <a:cxn ang="0">
                  <a:pos x="158" y="0"/>
                </a:cxn>
              </a:cxnLst>
              <a:rect l="0" t="0" r="r" b="b"/>
              <a:pathLst>
                <a:path w="219" h="109">
                  <a:moveTo>
                    <a:pt x="158" y="0"/>
                  </a:moveTo>
                  <a:lnTo>
                    <a:pt x="164" y="28"/>
                  </a:lnTo>
                  <a:lnTo>
                    <a:pt x="165" y="31"/>
                  </a:lnTo>
                  <a:lnTo>
                    <a:pt x="167" y="39"/>
                  </a:lnTo>
                  <a:lnTo>
                    <a:pt x="172" y="50"/>
                  </a:lnTo>
                  <a:lnTo>
                    <a:pt x="178" y="62"/>
                  </a:lnTo>
                  <a:lnTo>
                    <a:pt x="186" y="73"/>
                  </a:lnTo>
                  <a:lnTo>
                    <a:pt x="197" y="82"/>
                  </a:lnTo>
                  <a:lnTo>
                    <a:pt x="210" y="87"/>
                  </a:lnTo>
                  <a:lnTo>
                    <a:pt x="213" y="88"/>
                  </a:lnTo>
                  <a:lnTo>
                    <a:pt x="217" y="92"/>
                  </a:lnTo>
                  <a:lnTo>
                    <a:pt x="219" y="95"/>
                  </a:lnTo>
                  <a:lnTo>
                    <a:pt x="219" y="99"/>
                  </a:lnTo>
                  <a:lnTo>
                    <a:pt x="218" y="103"/>
                  </a:lnTo>
                  <a:lnTo>
                    <a:pt x="216" y="106"/>
                  </a:lnTo>
                  <a:lnTo>
                    <a:pt x="213" y="108"/>
                  </a:lnTo>
                  <a:lnTo>
                    <a:pt x="210" y="109"/>
                  </a:lnTo>
                  <a:lnTo>
                    <a:pt x="207" y="109"/>
                  </a:lnTo>
                  <a:lnTo>
                    <a:pt x="192" y="105"/>
                  </a:lnTo>
                  <a:lnTo>
                    <a:pt x="179" y="97"/>
                  </a:lnTo>
                  <a:lnTo>
                    <a:pt x="169" y="87"/>
                  </a:lnTo>
                  <a:lnTo>
                    <a:pt x="162" y="76"/>
                  </a:lnTo>
                  <a:lnTo>
                    <a:pt x="155" y="64"/>
                  </a:lnTo>
                  <a:lnTo>
                    <a:pt x="150" y="53"/>
                  </a:lnTo>
                  <a:lnTo>
                    <a:pt x="140" y="63"/>
                  </a:lnTo>
                  <a:lnTo>
                    <a:pt x="128" y="74"/>
                  </a:lnTo>
                  <a:lnTo>
                    <a:pt x="112" y="84"/>
                  </a:lnTo>
                  <a:lnTo>
                    <a:pt x="94" y="94"/>
                  </a:lnTo>
                  <a:lnTo>
                    <a:pt x="73" y="102"/>
                  </a:lnTo>
                  <a:lnTo>
                    <a:pt x="48" y="107"/>
                  </a:lnTo>
                  <a:lnTo>
                    <a:pt x="21" y="109"/>
                  </a:lnTo>
                  <a:lnTo>
                    <a:pt x="11" y="109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1" y="94"/>
                  </a:lnTo>
                  <a:lnTo>
                    <a:pt x="6" y="90"/>
                  </a:lnTo>
                  <a:lnTo>
                    <a:pt x="9" y="87"/>
                  </a:lnTo>
                  <a:lnTo>
                    <a:pt x="12" y="87"/>
                  </a:lnTo>
                  <a:lnTo>
                    <a:pt x="39" y="86"/>
                  </a:lnTo>
                  <a:lnTo>
                    <a:pt x="61" y="83"/>
                  </a:lnTo>
                  <a:lnTo>
                    <a:pt x="81" y="76"/>
                  </a:lnTo>
                  <a:lnTo>
                    <a:pt x="98" y="68"/>
                  </a:lnTo>
                  <a:lnTo>
                    <a:pt x="112" y="58"/>
                  </a:lnTo>
                  <a:lnTo>
                    <a:pt x="124" y="49"/>
                  </a:lnTo>
                  <a:lnTo>
                    <a:pt x="133" y="40"/>
                  </a:lnTo>
                  <a:lnTo>
                    <a:pt x="139" y="32"/>
                  </a:lnTo>
                  <a:lnTo>
                    <a:pt x="143" y="27"/>
                  </a:lnTo>
                  <a:lnTo>
                    <a:pt x="144" y="25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016"/>
            <p:cNvSpPr>
              <a:spLocks/>
            </p:cNvSpPr>
            <p:nvPr/>
          </p:nvSpPr>
          <p:spPr bwMode="auto">
            <a:xfrm>
              <a:off x="7634067" y="-1530890"/>
              <a:ext cx="42863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7" y="0"/>
                </a:cxn>
                <a:cxn ang="0">
                  <a:pos x="51" y="4"/>
                </a:cxn>
                <a:cxn ang="0">
                  <a:pos x="53" y="7"/>
                </a:cxn>
                <a:cxn ang="0">
                  <a:pos x="53" y="11"/>
                </a:cxn>
                <a:cxn ang="0">
                  <a:pos x="52" y="15"/>
                </a:cxn>
                <a:cxn ang="0">
                  <a:pos x="48" y="20"/>
                </a:cxn>
                <a:cxn ang="0">
                  <a:pos x="43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3" h="21">
                  <a:moveTo>
                    <a:pt x="7" y="0"/>
                  </a:moveTo>
                  <a:lnTo>
                    <a:pt x="47" y="0"/>
                  </a:lnTo>
                  <a:lnTo>
                    <a:pt x="51" y="4"/>
                  </a:lnTo>
                  <a:lnTo>
                    <a:pt x="53" y="7"/>
                  </a:lnTo>
                  <a:lnTo>
                    <a:pt x="53" y="11"/>
                  </a:lnTo>
                  <a:lnTo>
                    <a:pt x="52" y="15"/>
                  </a:lnTo>
                  <a:lnTo>
                    <a:pt x="48" y="20"/>
                  </a:lnTo>
                  <a:lnTo>
                    <a:pt x="43" y="21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reeform 1017"/>
            <p:cNvSpPr>
              <a:spLocks/>
            </p:cNvSpPr>
            <p:nvPr/>
          </p:nvSpPr>
          <p:spPr bwMode="auto">
            <a:xfrm>
              <a:off x="7291167" y="-1532478"/>
              <a:ext cx="42863" cy="17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6" y="0"/>
                </a:cxn>
                <a:cxn ang="0">
                  <a:pos x="50" y="2"/>
                </a:cxn>
                <a:cxn ang="0">
                  <a:pos x="52" y="4"/>
                </a:cxn>
                <a:cxn ang="0">
                  <a:pos x="53" y="6"/>
                </a:cxn>
                <a:cxn ang="0">
                  <a:pos x="54" y="10"/>
                </a:cxn>
                <a:cxn ang="0">
                  <a:pos x="52" y="16"/>
                </a:cxn>
                <a:cxn ang="0">
                  <a:pos x="50" y="18"/>
                </a:cxn>
                <a:cxn ang="0">
                  <a:pos x="46" y="21"/>
                </a:cxn>
                <a:cxn ang="0">
                  <a:pos x="7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54" h="21">
                  <a:moveTo>
                    <a:pt x="10" y="0"/>
                  </a:moveTo>
                  <a:lnTo>
                    <a:pt x="46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3" y="6"/>
                  </a:lnTo>
                  <a:lnTo>
                    <a:pt x="54" y="10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6" y="21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Freeform 1018"/>
            <p:cNvSpPr>
              <a:spLocks/>
            </p:cNvSpPr>
            <p:nvPr/>
          </p:nvSpPr>
          <p:spPr bwMode="auto">
            <a:xfrm>
              <a:off x="7465792" y="-1495965"/>
              <a:ext cx="42863" cy="174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6" y="0"/>
                </a:cxn>
                <a:cxn ang="0">
                  <a:pos x="50" y="2"/>
                </a:cxn>
                <a:cxn ang="0">
                  <a:pos x="52" y="4"/>
                </a:cxn>
                <a:cxn ang="0">
                  <a:pos x="54" y="8"/>
                </a:cxn>
                <a:cxn ang="0">
                  <a:pos x="54" y="14"/>
                </a:cxn>
                <a:cxn ang="0">
                  <a:pos x="52" y="17"/>
                </a:cxn>
                <a:cxn ang="0">
                  <a:pos x="50" y="20"/>
                </a:cxn>
                <a:cxn ang="0">
                  <a:pos x="43" y="22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54" h="22">
                  <a:moveTo>
                    <a:pt x="8" y="0"/>
                  </a:moveTo>
                  <a:lnTo>
                    <a:pt x="46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0" y="20"/>
                  </a:lnTo>
                  <a:lnTo>
                    <a:pt x="43" y="22"/>
                  </a:lnTo>
                  <a:lnTo>
                    <a:pt x="11" y="22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A77B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33853" y="6490314"/>
            <a:ext cx="1386958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Пользователи</a:t>
            </a: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10800000" flipV="1">
            <a:off x="1323444" y="6348290"/>
            <a:ext cx="2498059" cy="5200"/>
          </a:xfrm>
          <a:prstGeom prst="bentConnector3">
            <a:avLst>
              <a:gd name="adj1" fmla="val 50000"/>
            </a:avLst>
          </a:prstGeom>
          <a:ln w="50800">
            <a:solidFill>
              <a:srgbClr val="A77B53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72251" y="4624059"/>
            <a:ext cx="728387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ЕСИА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2050" y="5733977"/>
            <a:ext cx="861183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ФАС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482689" y="1453524"/>
            <a:ext cx="805773" cy="812009"/>
            <a:chOff x="167567" y="1098942"/>
            <a:chExt cx="1450845" cy="1484914"/>
          </a:xfrm>
          <a:noFill/>
          <a:effectLst/>
        </p:grpSpPr>
        <p:sp>
          <p:nvSpPr>
            <p:cNvPr id="42" name="Прямоугольник 41"/>
            <p:cNvSpPr/>
            <p:nvPr/>
          </p:nvSpPr>
          <p:spPr>
            <a:xfrm>
              <a:off x="167567" y="2077310"/>
              <a:ext cx="1450845" cy="506546"/>
            </a:xfrm>
            <a:prstGeom prst="rect">
              <a:avLst/>
            </a:prstGeom>
            <a:grpFill/>
            <a:ln>
              <a:noFill/>
            </a:ln>
            <a:effectLst>
              <a:glow rad="419100">
                <a:schemeClr val="bg2">
                  <a:lumMod val="10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Росстат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37" y="1098942"/>
              <a:ext cx="940782" cy="1102659"/>
            </a:xfrm>
            <a:prstGeom prst="rect">
              <a:avLst/>
            </a:prstGeom>
            <a:grpFill/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7" y="5085095"/>
            <a:ext cx="557372" cy="649338"/>
          </a:xfrm>
          <a:prstGeom prst="rect">
            <a:avLst/>
          </a:prstGeom>
          <a:effectLst/>
        </p:spPr>
      </p:pic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2148470" y="4018203"/>
            <a:ext cx="398074" cy="477766"/>
          </a:xfrm>
          <a:custGeom>
            <a:avLst/>
            <a:gdLst/>
            <a:ahLst/>
            <a:cxnLst>
              <a:cxn ang="0">
                <a:pos x="161" y="282"/>
              </a:cxn>
              <a:cxn ang="0">
                <a:pos x="158" y="283"/>
              </a:cxn>
              <a:cxn ang="0">
                <a:pos x="152" y="284"/>
              </a:cxn>
              <a:cxn ang="0">
                <a:pos x="149" y="283"/>
              </a:cxn>
              <a:cxn ang="0">
                <a:pos x="22" y="188"/>
              </a:cxn>
              <a:cxn ang="0">
                <a:pos x="76" y="275"/>
              </a:cxn>
              <a:cxn ang="0">
                <a:pos x="85" y="270"/>
              </a:cxn>
              <a:cxn ang="0">
                <a:pos x="91" y="274"/>
              </a:cxn>
              <a:cxn ang="0">
                <a:pos x="94" y="279"/>
              </a:cxn>
              <a:cxn ang="0">
                <a:pos x="92" y="289"/>
              </a:cxn>
              <a:cxn ang="0">
                <a:pos x="264" y="357"/>
              </a:cxn>
              <a:cxn ang="0">
                <a:pos x="205" y="285"/>
              </a:cxn>
              <a:cxn ang="0">
                <a:pos x="207" y="276"/>
              </a:cxn>
              <a:cxn ang="0">
                <a:pos x="212" y="272"/>
              </a:cxn>
              <a:cxn ang="0">
                <a:pos x="217" y="272"/>
              </a:cxn>
              <a:cxn ang="0">
                <a:pos x="224" y="275"/>
              </a:cxn>
              <a:cxn ang="0">
                <a:pos x="279" y="184"/>
              </a:cxn>
              <a:cxn ang="0">
                <a:pos x="141" y="104"/>
              </a:cxn>
              <a:cxn ang="0">
                <a:pos x="85" y="82"/>
              </a:cxn>
              <a:cxn ang="0">
                <a:pos x="121" y="26"/>
              </a:cxn>
              <a:cxn ang="0">
                <a:pos x="48" y="183"/>
              </a:cxn>
              <a:cxn ang="0">
                <a:pos x="248" y="183"/>
              </a:cxn>
              <a:cxn ang="0">
                <a:pos x="247" y="27"/>
              </a:cxn>
              <a:cxn ang="0">
                <a:pos x="239" y="21"/>
              </a:cxn>
              <a:cxn ang="0">
                <a:pos x="120" y="0"/>
              </a:cxn>
              <a:cxn ang="0">
                <a:pos x="250" y="2"/>
              </a:cxn>
              <a:cxn ang="0">
                <a:pos x="266" y="18"/>
              </a:cxn>
              <a:cxn ang="0">
                <a:pos x="269" y="154"/>
              </a:cxn>
              <a:cxn ang="0">
                <a:pos x="281" y="156"/>
              </a:cxn>
              <a:cxn ang="0">
                <a:pos x="297" y="172"/>
              </a:cxn>
              <a:cxn ang="0">
                <a:pos x="300" y="347"/>
              </a:cxn>
              <a:cxn ang="0">
                <a:pos x="291" y="369"/>
              </a:cxn>
              <a:cxn ang="0">
                <a:pos x="270" y="377"/>
              </a:cxn>
              <a:cxn ang="0">
                <a:pos x="18" y="375"/>
              </a:cxn>
              <a:cxn ang="0">
                <a:pos x="2" y="359"/>
              </a:cxn>
              <a:cxn ang="0">
                <a:pos x="0" y="184"/>
              </a:cxn>
              <a:cxn ang="0">
                <a:pos x="8" y="164"/>
              </a:cxn>
              <a:cxn ang="0">
                <a:pos x="27" y="154"/>
              </a:cxn>
              <a:cxn ang="0">
                <a:pos x="31" y="69"/>
              </a:cxn>
              <a:cxn ang="0">
                <a:pos x="117" y="2"/>
              </a:cxn>
              <a:cxn ang="0">
                <a:pos x="120" y="1"/>
              </a:cxn>
            </a:cxnLst>
            <a:rect l="0" t="0" r="r" b="b"/>
            <a:pathLst>
              <a:path w="300" h="377">
                <a:moveTo>
                  <a:pt x="279" y="184"/>
                </a:moveTo>
                <a:lnTo>
                  <a:pt x="161" y="282"/>
                </a:lnTo>
                <a:lnTo>
                  <a:pt x="159" y="283"/>
                </a:lnTo>
                <a:lnTo>
                  <a:pt x="158" y="283"/>
                </a:lnTo>
                <a:lnTo>
                  <a:pt x="156" y="284"/>
                </a:lnTo>
                <a:lnTo>
                  <a:pt x="152" y="284"/>
                </a:lnTo>
                <a:lnTo>
                  <a:pt x="151" y="283"/>
                </a:lnTo>
                <a:lnTo>
                  <a:pt x="149" y="283"/>
                </a:lnTo>
                <a:lnTo>
                  <a:pt x="148" y="282"/>
                </a:lnTo>
                <a:lnTo>
                  <a:pt x="22" y="188"/>
                </a:lnTo>
                <a:lnTo>
                  <a:pt x="22" y="341"/>
                </a:lnTo>
                <a:lnTo>
                  <a:pt x="76" y="275"/>
                </a:lnTo>
                <a:lnTo>
                  <a:pt x="78" y="273"/>
                </a:lnTo>
                <a:lnTo>
                  <a:pt x="85" y="270"/>
                </a:lnTo>
                <a:lnTo>
                  <a:pt x="88" y="272"/>
                </a:lnTo>
                <a:lnTo>
                  <a:pt x="91" y="274"/>
                </a:lnTo>
                <a:lnTo>
                  <a:pt x="93" y="276"/>
                </a:lnTo>
                <a:lnTo>
                  <a:pt x="94" y="279"/>
                </a:lnTo>
                <a:lnTo>
                  <a:pt x="94" y="282"/>
                </a:lnTo>
                <a:lnTo>
                  <a:pt x="92" y="289"/>
                </a:lnTo>
                <a:lnTo>
                  <a:pt x="35" y="357"/>
                </a:lnTo>
                <a:lnTo>
                  <a:pt x="264" y="357"/>
                </a:lnTo>
                <a:lnTo>
                  <a:pt x="208" y="289"/>
                </a:lnTo>
                <a:lnTo>
                  <a:pt x="205" y="285"/>
                </a:lnTo>
                <a:lnTo>
                  <a:pt x="204" y="282"/>
                </a:lnTo>
                <a:lnTo>
                  <a:pt x="207" y="276"/>
                </a:lnTo>
                <a:lnTo>
                  <a:pt x="209" y="274"/>
                </a:lnTo>
                <a:lnTo>
                  <a:pt x="212" y="272"/>
                </a:lnTo>
                <a:lnTo>
                  <a:pt x="215" y="270"/>
                </a:lnTo>
                <a:lnTo>
                  <a:pt x="217" y="272"/>
                </a:lnTo>
                <a:lnTo>
                  <a:pt x="220" y="273"/>
                </a:lnTo>
                <a:lnTo>
                  <a:pt x="224" y="275"/>
                </a:lnTo>
                <a:lnTo>
                  <a:pt x="279" y="342"/>
                </a:lnTo>
                <a:lnTo>
                  <a:pt x="279" y="184"/>
                </a:lnTo>
                <a:close/>
                <a:moveTo>
                  <a:pt x="141" y="21"/>
                </a:moveTo>
                <a:lnTo>
                  <a:pt x="141" y="104"/>
                </a:lnTo>
                <a:lnTo>
                  <a:pt x="85" y="104"/>
                </a:lnTo>
                <a:lnTo>
                  <a:pt x="85" y="82"/>
                </a:lnTo>
                <a:lnTo>
                  <a:pt x="121" y="82"/>
                </a:lnTo>
                <a:lnTo>
                  <a:pt x="121" y="26"/>
                </a:lnTo>
                <a:lnTo>
                  <a:pt x="48" y="82"/>
                </a:lnTo>
                <a:lnTo>
                  <a:pt x="48" y="183"/>
                </a:lnTo>
                <a:lnTo>
                  <a:pt x="154" y="261"/>
                </a:lnTo>
                <a:lnTo>
                  <a:pt x="248" y="183"/>
                </a:lnTo>
                <a:lnTo>
                  <a:pt x="248" y="30"/>
                </a:lnTo>
                <a:lnTo>
                  <a:pt x="247" y="27"/>
                </a:lnTo>
                <a:lnTo>
                  <a:pt x="243" y="22"/>
                </a:lnTo>
                <a:lnTo>
                  <a:pt x="239" y="21"/>
                </a:lnTo>
                <a:lnTo>
                  <a:pt x="141" y="21"/>
                </a:lnTo>
                <a:close/>
                <a:moveTo>
                  <a:pt x="120" y="0"/>
                </a:moveTo>
                <a:lnTo>
                  <a:pt x="239" y="0"/>
                </a:lnTo>
                <a:lnTo>
                  <a:pt x="250" y="2"/>
                </a:lnTo>
                <a:lnTo>
                  <a:pt x="260" y="9"/>
                </a:lnTo>
                <a:lnTo>
                  <a:pt x="266" y="18"/>
                </a:lnTo>
                <a:lnTo>
                  <a:pt x="269" y="30"/>
                </a:lnTo>
                <a:lnTo>
                  <a:pt x="269" y="154"/>
                </a:lnTo>
                <a:lnTo>
                  <a:pt x="270" y="154"/>
                </a:lnTo>
                <a:lnTo>
                  <a:pt x="281" y="156"/>
                </a:lnTo>
                <a:lnTo>
                  <a:pt x="291" y="162"/>
                </a:lnTo>
                <a:lnTo>
                  <a:pt x="297" y="172"/>
                </a:lnTo>
                <a:lnTo>
                  <a:pt x="300" y="184"/>
                </a:lnTo>
                <a:lnTo>
                  <a:pt x="300" y="347"/>
                </a:lnTo>
                <a:lnTo>
                  <a:pt x="297" y="359"/>
                </a:lnTo>
                <a:lnTo>
                  <a:pt x="291" y="369"/>
                </a:lnTo>
                <a:lnTo>
                  <a:pt x="281" y="375"/>
                </a:lnTo>
                <a:lnTo>
                  <a:pt x="270" y="377"/>
                </a:lnTo>
                <a:lnTo>
                  <a:pt x="30" y="377"/>
                </a:lnTo>
                <a:lnTo>
                  <a:pt x="18" y="375"/>
                </a:lnTo>
                <a:lnTo>
                  <a:pt x="9" y="369"/>
                </a:lnTo>
                <a:lnTo>
                  <a:pt x="2" y="359"/>
                </a:lnTo>
                <a:lnTo>
                  <a:pt x="0" y="347"/>
                </a:lnTo>
                <a:lnTo>
                  <a:pt x="0" y="184"/>
                </a:lnTo>
                <a:lnTo>
                  <a:pt x="2" y="173"/>
                </a:lnTo>
                <a:lnTo>
                  <a:pt x="8" y="164"/>
                </a:lnTo>
                <a:lnTo>
                  <a:pt x="16" y="157"/>
                </a:lnTo>
                <a:lnTo>
                  <a:pt x="27" y="154"/>
                </a:lnTo>
                <a:lnTo>
                  <a:pt x="27" y="76"/>
                </a:lnTo>
                <a:lnTo>
                  <a:pt x="31" y="69"/>
                </a:lnTo>
                <a:lnTo>
                  <a:pt x="116" y="3"/>
                </a:lnTo>
                <a:lnTo>
                  <a:pt x="117" y="2"/>
                </a:lnTo>
                <a:lnTo>
                  <a:pt x="119" y="1"/>
                </a:lnTo>
                <a:lnTo>
                  <a:pt x="120" y="1"/>
                </a:lnTo>
                <a:lnTo>
                  <a:pt x="120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7515" y="3672352"/>
            <a:ext cx="1220206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Уведомление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2357" y="2912048"/>
            <a:ext cx="605844" cy="276999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ФТС</a:t>
            </a:r>
            <a:endParaRPr lang="ru-RU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339733" y="4228983"/>
            <a:ext cx="507777" cy="4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64" idx="2"/>
          </p:cNvCxnSpPr>
          <p:nvPr/>
        </p:nvCxnSpPr>
        <p:spPr>
          <a:xfrm rot="5400000">
            <a:off x="3687872" y="2438715"/>
            <a:ext cx="993863" cy="2586684"/>
          </a:xfrm>
          <a:prstGeom prst="bentConnector2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66" idx="1"/>
          </p:cNvCxnSpPr>
          <p:nvPr/>
        </p:nvCxnSpPr>
        <p:spPr>
          <a:xfrm flipV="1">
            <a:off x="1339733" y="1868434"/>
            <a:ext cx="2277502" cy="14530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520811" y="4756445"/>
            <a:ext cx="413733" cy="0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339733" y="5567351"/>
            <a:ext cx="2258354" cy="0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80660" y="3222196"/>
            <a:ext cx="3517427" cy="12930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5" idx="3"/>
            <a:endCxn id="63" idx="1"/>
          </p:cNvCxnSpPr>
          <p:nvPr/>
        </p:nvCxnSpPr>
        <p:spPr>
          <a:xfrm>
            <a:off x="4754013" y="4753573"/>
            <a:ext cx="487620" cy="1055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608322" y="4538129"/>
            <a:ext cx="1145691" cy="430887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кабинет</a:t>
            </a:r>
          </a:p>
        </p:txBody>
      </p:sp>
      <p:pic>
        <p:nvPicPr>
          <p:cNvPr id="56" name="Picture 2" descr="C:\Users\nigmatullina\Desktop\ФТС.Эмблем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1" y="2282597"/>
            <a:ext cx="519349" cy="6180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1346777" y="1688211"/>
            <a:ext cx="0" cy="424989"/>
          </a:xfrm>
          <a:prstGeom prst="line">
            <a:avLst/>
          </a:prstGeom>
          <a:ln w="50800">
            <a:solidFill>
              <a:srgbClr val="A77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534088" y="4556812"/>
            <a:ext cx="0" cy="424989"/>
          </a:xfrm>
          <a:prstGeom prst="line">
            <a:avLst/>
          </a:prstGeom>
          <a:ln w="50800">
            <a:solidFill>
              <a:srgbClr val="A77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346777" y="5354132"/>
            <a:ext cx="0" cy="424989"/>
          </a:xfrm>
          <a:prstGeom prst="line">
            <a:avLst/>
          </a:prstGeom>
          <a:ln w="50800">
            <a:solidFill>
              <a:srgbClr val="A77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92812" y="2256833"/>
            <a:ext cx="776166" cy="0"/>
          </a:xfrm>
          <a:prstGeom prst="line">
            <a:avLst/>
          </a:prstGeom>
          <a:gradFill>
            <a:gsLst>
              <a:gs pos="32000">
                <a:schemeClr val="accent3">
                  <a:lumMod val="40000"/>
                  <a:lumOff val="60000"/>
                  <a:alpha val="99000"/>
                </a:schemeClr>
              </a:gs>
              <a:gs pos="98000">
                <a:schemeClr val="tx1">
                  <a:lumMod val="25000"/>
                  <a:lumOff val="75000"/>
                </a:schemeClr>
              </a:gs>
              <a:gs pos="100000">
                <a:srgbClr val="9FE6FF"/>
              </a:gs>
            </a:gsLst>
            <a:lin ang="2700000" scaled="0"/>
          </a:gradFill>
          <a:ln>
            <a:noFill/>
          </a:ln>
          <a:effectLst/>
        </p:spPr>
      </p:cxnSp>
      <p:sp>
        <p:nvSpPr>
          <p:cNvPr id="63" name="Прямоугольник 62"/>
          <p:cNvSpPr/>
          <p:nvPr/>
        </p:nvSpPr>
        <p:spPr>
          <a:xfrm>
            <a:off x="5241633" y="4285268"/>
            <a:ext cx="2097421" cy="938719"/>
          </a:xfrm>
          <a:prstGeom prst="rect">
            <a:avLst/>
          </a:prstGeom>
          <a:solidFill>
            <a:srgbClr val="F4F5F9"/>
          </a:solidFill>
          <a:ln>
            <a:solidFill>
              <a:srgbClr val="F4F5F9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производителем / поставщиком услуг информации по установленной форме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617235" y="2804239"/>
            <a:ext cx="3721820" cy="430887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</a:t>
            </a:r>
            <a:r>
              <a:rPr lang="ru-RU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производителях/поставщиках услуг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617235" y="1652990"/>
            <a:ext cx="3721820" cy="43088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информации 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заработной плате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665536" y="3618736"/>
            <a:ext cx="2720249" cy="430887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Расчет сметных цен строительных ресурсов с учетом МДС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3132552" y="1868433"/>
            <a:ext cx="0" cy="986821"/>
          </a:xfrm>
          <a:prstGeom prst="line">
            <a:avLst/>
          </a:prstGeom>
          <a:ln w="50800">
            <a:solidFill>
              <a:srgbClr val="A77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3132552" y="2837642"/>
            <a:ext cx="465533" cy="3315"/>
          </a:xfrm>
          <a:prstGeom prst="straightConnector1">
            <a:avLst/>
          </a:prstGeom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logo_m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104" y="2218885"/>
            <a:ext cx="610451" cy="660116"/>
          </a:xfrm>
          <a:prstGeom prst="rect">
            <a:avLst/>
          </a:prstGeom>
          <a:effectLst/>
        </p:spPr>
      </p:pic>
      <p:pic>
        <p:nvPicPr>
          <p:cNvPr id="72" name="Рисунок 71" descr="emblem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3045" y="2256833"/>
            <a:ext cx="929950" cy="608225"/>
          </a:xfrm>
          <a:prstGeom prst="rect">
            <a:avLst/>
          </a:prstGeom>
          <a:effectLst/>
        </p:spPr>
      </p:pic>
      <p:sp>
        <p:nvSpPr>
          <p:cNvPr id="73" name="Прямоугольник 72"/>
          <p:cNvSpPr/>
          <p:nvPr/>
        </p:nvSpPr>
        <p:spPr>
          <a:xfrm>
            <a:off x="723487" y="2918943"/>
            <a:ext cx="1365689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Росморречфлот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118541" y="2918642"/>
            <a:ext cx="1058024" cy="261610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Росавиация</a:t>
            </a:r>
          </a:p>
        </p:txBody>
      </p:sp>
      <p:sp>
        <p:nvSpPr>
          <p:cNvPr id="67" name="Стрелка вниз 66"/>
          <p:cNvSpPr/>
          <p:nvPr/>
        </p:nvSpPr>
        <p:spPr>
          <a:xfrm rot="16200000">
            <a:off x="7004411" y="3489915"/>
            <a:ext cx="753706" cy="571504"/>
          </a:xfrm>
          <a:prstGeom prst="downArrow">
            <a:avLst/>
          </a:prstGeom>
          <a:solidFill>
            <a:srgbClr val="F4F5F9"/>
          </a:solidFill>
          <a:ln w="5080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9" name="Соединительная линия уступом 18"/>
          <p:cNvCxnSpPr>
            <a:stCxn id="68" idx="2"/>
          </p:cNvCxnSpPr>
          <p:nvPr/>
        </p:nvCxnSpPr>
        <p:spPr>
          <a:xfrm rot="5400000">
            <a:off x="6945803" y="4265401"/>
            <a:ext cx="2295636" cy="1864080"/>
          </a:xfrm>
          <a:prstGeom prst="bentConnector3">
            <a:avLst>
              <a:gd name="adj1" fmla="val 100029"/>
            </a:avLst>
          </a:prstGeom>
          <a:ln w="50800">
            <a:solidFill>
              <a:srgbClr val="A77B53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404554" cy="288000"/>
          </a:xfrm>
        </p:spPr>
        <p:txBody>
          <a:bodyPr/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ПЕРЕЧЕНЬ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ЮРИДИЧЕСКИХ ЛИЦ, ПРЕДОСТАВЛЯЮЩИХ ИНФОРМАЦИЮ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090" y="3622536"/>
            <a:ext cx="1444370" cy="120441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5" y="1087077"/>
            <a:ext cx="8384568" cy="5484905"/>
          </a:xfrm>
          <a:prstGeom prst="rect">
            <a:avLst/>
          </a:prstGeom>
          <a:effectLst/>
        </p:spPr>
      </p:pic>
      <p:sp>
        <p:nvSpPr>
          <p:cNvPr id="2" name="Прямоугольник 1"/>
          <p:cNvSpPr/>
          <p:nvPr/>
        </p:nvSpPr>
        <p:spPr>
          <a:xfrm>
            <a:off x="819509" y="6314536"/>
            <a:ext cx="8465704" cy="34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0152" y="1087076"/>
            <a:ext cx="526210" cy="258793"/>
          </a:xfrm>
          <a:prstGeom prst="rect">
            <a:avLst/>
          </a:prstGeom>
          <a:solidFill>
            <a:srgbClr val="4D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187999" y="6840000"/>
            <a:ext cx="503813" cy="288000"/>
          </a:xfrm>
        </p:spPr>
        <p:txBody>
          <a:bodyPr/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СМЕТНЫЕ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ЦЕНЫ СТРОИТЕЛЬНЫХ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РЕСУРСОВ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1" y="1176932"/>
            <a:ext cx="8926646" cy="5208299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8729932" y="1216472"/>
            <a:ext cx="828135" cy="258793"/>
          </a:xfrm>
          <a:prstGeom prst="rect">
            <a:avLst/>
          </a:prstGeom>
          <a:solidFill>
            <a:srgbClr val="4D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366" y="6141970"/>
            <a:ext cx="9316528" cy="34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020299" y="6840000"/>
            <a:ext cx="490773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pPr/>
              <a:t>15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2708344" y="1083379"/>
            <a:ext cx="8439010" cy="839787"/>
          </a:xfrm>
        </p:spPr>
        <p:txBody>
          <a:bodyPr/>
          <a:lstStyle/>
          <a:p>
            <a:r>
              <a:rPr lang="ru-RU" sz="2400" dirty="0">
                <a:latin typeface="Open Sans"/>
              </a:rPr>
              <a:t>Классификатор строительных ресурсов</a:t>
            </a:r>
            <a:endParaRPr lang="en-US" sz="2400" dirty="0">
              <a:latin typeface="Open Sans"/>
            </a:endParaRPr>
          </a:p>
          <a:p>
            <a:endParaRPr lang="ru-RU" sz="2400" dirty="0">
              <a:latin typeface="Open San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0300" y="3544033"/>
            <a:ext cx="8470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предназначен для обеспечения информационной поддержки задач, связанных с: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1651" y="4454165"/>
            <a:ext cx="3175000" cy="1477328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классификацией и кодированием строительных ресурсов для целей ценообразования в строительной отрасли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1200" y="1503273"/>
            <a:ext cx="9309100" cy="1477328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систематизированный перечень используемых при строительстве, реконструкции и капитальном ремонте объектов капитального строительства материалов, изделий, конструкций, оборудования, машин и механизмов, каждому из которых присвоен определенный код, гармонизированный с Общероссийским классификатором продукции по видам экономической деятельности.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03650" y="4454165"/>
            <a:ext cx="3124199" cy="923330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проведением мониторинга стоимости строительных ресурсов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86600" y="4456299"/>
            <a:ext cx="2943226" cy="2031325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обеспечением унификации, автоматизации расчета стоимости строительства объектов с применением прикладных программных продуктов.</a:t>
            </a:r>
          </a:p>
        </p:txBody>
      </p:sp>
      <p:cxnSp>
        <p:nvCxnSpPr>
          <p:cNvPr id="44" name="Соединительная линия уступом 43"/>
          <p:cNvCxnSpPr>
            <a:stCxn id="19" idx="2"/>
            <a:endCxn id="40" idx="0"/>
          </p:cNvCxnSpPr>
          <p:nvPr/>
        </p:nvCxnSpPr>
        <p:spPr>
          <a:xfrm rot="16200000" flipH="1">
            <a:off x="6829014" y="2727099"/>
            <a:ext cx="265935" cy="3192463"/>
          </a:xfrm>
          <a:prstGeom prst="bentConnector3">
            <a:avLst>
              <a:gd name="adj1" fmla="val 50000"/>
            </a:avLst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9" idx="2"/>
            <a:endCxn id="37" idx="0"/>
          </p:cNvCxnSpPr>
          <p:nvPr/>
        </p:nvCxnSpPr>
        <p:spPr>
          <a:xfrm rot="5400000">
            <a:off x="3595551" y="2683965"/>
            <a:ext cx="263801" cy="3276599"/>
          </a:xfrm>
          <a:prstGeom prst="bentConnector3">
            <a:avLst>
              <a:gd name="adj1" fmla="val 50000"/>
            </a:avLst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9" idx="2"/>
            <a:endCxn id="39" idx="0"/>
          </p:cNvCxnSpPr>
          <p:nvPr/>
        </p:nvCxnSpPr>
        <p:spPr>
          <a:xfrm>
            <a:off x="5365750" y="4190364"/>
            <a:ext cx="0" cy="263801"/>
          </a:xfrm>
          <a:prstGeom prst="straightConnector1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967865" y="6840000"/>
            <a:ext cx="436135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pPr/>
              <a:t>16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52525" y="423863"/>
            <a:ext cx="8439010" cy="839787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классификатора строительных ресурсов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2016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endParaRPr lang="ru-RU" sz="2400" dirty="0">
              <a:latin typeface="Open Sa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2623" y="3109072"/>
            <a:ext cx="2638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Материалы, изделия, конструкции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8046" y="3109072"/>
            <a:ext cx="1229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Оборудование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93927" y="3083372"/>
            <a:ext cx="178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Машины и механизмы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02703" y="3442689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Open Sans"/>
              </a:rPr>
              <a:t>Картинки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29705" y="3456589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Open Sans"/>
              </a:rPr>
              <a:t>Картинки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133190" y="3442690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Open Sans"/>
              </a:rPr>
              <a:t>Картинки</a:t>
            </a:r>
          </a:p>
        </p:txBody>
      </p:sp>
      <p:cxnSp>
        <p:nvCxnSpPr>
          <p:cNvPr id="26" name="Соединительная линия уступом 25"/>
          <p:cNvCxnSpPr>
            <a:stCxn id="23" idx="2"/>
            <a:endCxn id="27" idx="1"/>
          </p:cNvCxnSpPr>
          <p:nvPr/>
        </p:nvCxnSpPr>
        <p:spPr>
          <a:xfrm rot="16200000" flipH="1">
            <a:off x="2497803" y="3775193"/>
            <a:ext cx="791509" cy="680498"/>
          </a:xfrm>
          <a:prstGeom prst="bentConnector2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233806" y="4326531"/>
            <a:ext cx="4697576" cy="369332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Open Sans"/>
              </a:rPr>
              <a:t>Классификатор строительных ресурсов</a:t>
            </a:r>
          </a:p>
        </p:txBody>
      </p:sp>
      <p:cxnSp>
        <p:nvCxnSpPr>
          <p:cNvPr id="28" name="Прямая со стрелкой 27"/>
          <p:cNvCxnSpPr>
            <a:stCxn id="24" idx="2"/>
            <a:endCxn id="27" idx="0"/>
          </p:cNvCxnSpPr>
          <p:nvPr/>
        </p:nvCxnSpPr>
        <p:spPr>
          <a:xfrm>
            <a:off x="5580310" y="3733588"/>
            <a:ext cx="2284" cy="592943"/>
          </a:xfrm>
          <a:prstGeom prst="straightConnector1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5" idx="2"/>
            <a:endCxn id="27" idx="3"/>
          </p:cNvCxnSpPr>
          <p:nvPr/>
        </p:nvCxnSpPr>
        <p:spPr>
          <a:xfrm rot="5400000">
            <a:off x="7861835" y="3789237"/>
            <a:ext cx="791508" cy="652413"/>
          </a:xfrm>
          <a:prstGeom prst="bentConnector2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02703" y="1250484"/>
            <a:ext cx="4143122" cy="1169551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Open Sans"/>
              </a:rPr>
              <a:t>Федеральный сборник сметных цен на материалы,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Open Sans"/>
              </a:rPr>
              <a:t>изделия и конструкции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Open Sans"/>
              </a:rPr>
              <a:t> (ФССЦ)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14319" y="1267019"/>
            <a:ext cx="2520280" cy="1169551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Open Sans"/>
              </a:rPr>
              <a:t>Федеральный сборник сметных норм и расценок на эксплуатацию машин и автотранспортных средств.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Open Sans"/>
              </a:rPr>
              <a:t>(ФСЭМ)</a:t>
            </a:r>
            <a:endParaRPr lang="ru-RU" sz="1400" b="1" dirty="0">
              <a:solidFill>
                <a:prstClr val="black"/>
              </a:solidFill>
              <a:latin typeface="Open Sans"/>
            </a:endParaRPr>
          </a:p>
        </p:txBody>
      </p:sp>
      <p:cxnSp>
        <p:nvCxnSpPr>
          <p:cNvPr id="32" name="Соединительная линия уступом 31"/>
          <p:cNvCxnSpPr>
            <a:stCxn id="30" idx="2"/>
            <a:endCxn id="20" idx="0"/>
          </p:cNvCxnSpPr>
          <p:nvPr/>
        </p:nvCxnSpPr>
        <p:spPr>
          <a:xfrm rot="5400000">
            <a:off x="3093465" y="2028272"/>
            <a:ext cx="689037" cy="1472562"/>
          </a:xfrm>
          <a:prstGeom prst="bentConnector3">
            <a:avLst>
              <a:gd name="adj1" fmla="val 50000"/>
            </a:avLst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30" idx="2"/>
            <a:endCxn id="21" idx="0"/>
          </p:cNvCxnSpPr>
          <p:nvPr/>
        </p:nvCxnSpPr>
        <p:spPr>
          <a:xfrm rot="16200000" flipH="1">
            <a:off x="4553949" y="2040350"/>
            <a:ext cx="689037" cy="1448406"/>
          </a:xfrm>
          <a:prstGeom prst="bentConnector3">
            <a:avLst>
              <a:gd name="adj1" fmla="val 50000"/>
            </a:avLst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1" idx="2"/>
            <a:endCxn id="22" idx="0"/>
          </p:cNvCxnSpPr>
          <p:nvPr/>
        </p:nvCxnSpPr>
        <p:spPr>
          <a:xfrm>
            <a:off x="8574459" y="2436570"/>
            <a:ext cx="11604" cy="646802"/>
          </a:xfrm>
          <a:prstGeom prst="straightConnector1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382623" y="5065619"/>
            <a:ext cx="820891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100" b="1" dirty="0">
                <a:solidFill>
                  <a:srgbClr val="A77B53"/>
                </a:solidFill>
                <a:latin typeface="Open Sans"/>
                <a:cs typeface="Tahoma" panose="020B0604030504040204" pitchFamily="34" charset="0"/>
              </a:rPr>
              <a:t>ОСНОВНЫЕ ПРИНЦИПЫ ПОСТРОЕНИЯ КЛАССИФИКАТОРА СТРОИТЕЛЬНЫХ РЕСУРСОВ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50649" y="536547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Гармонизация с Общероссийским классификатором продукции по видам экономической деятельности (ОКПД2)</a:t>
            </a:r>
          </a:p>
          <a:p>
            <a:endParaRPr lang="ru-RU" sz="1200" dirty="0">
              <a:solidFill>
                <a:prstClr val="black"/>
              </a:solidFill>
              <a:latin typeface="Open Sans"/>
            </a:endParaRPr>
          </a:p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Иерархический метод</a:t>
            </a:r>
            <a:r>
              <a:rPr lang="en-US" sz="1200" dirty="0">
                <a:solidFill>
                  <a:prstClr val="black"/>
                </a:solidFill>
                <a:latin typeface="Open Sans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Open Sans"/>
              </a:rPr>
              <a:t>построения</a:t>
            </a:r>
          </a:p>
          <a:p>
            <a:endParaRPr lang="ru-RU" sz="1200" dirty="0">
              <a:solidFill>
                <a:prstClr val="black"/>
              </a:solidFill>
              <a:latin typeface="Open Sans"/>
            </a:endParaRPr>
          </a:p>
          <a:p>
            <a:r>
              <a:rPr lang="ru-RU" sz="1200" dirty="0">
                <a:solidFill>
                  <a:prstClr val="black"/>
                </a:solidFill>
              </a:rPr>
              <a:t>Последовательный метод кодирования </a:t>
            </a:r>
            <a:endParaRPr lang="ru-RU" sz="1200" dirty="0">
              <a:solidFill>
                <a:prstClr val="black"/>
              </a:solidFill>
              <a:latin typeface="Open Sans"/>
            </a:endParaRPr>
          </a:p>
          <a:p>
            <a:endParaRPr lang="ru-RU" sz="1200" dirty="0">
              <a:solidFill>
                <a:prstClr val="black"/>
              </a:solidFill>
              <a:latin typeface="Open Sans"/>
            </a:endParaRPr>
          </a:p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Классификация по области применения строительного ресурса (специализированным видам работ)</a:t>
            </a:r>
          </a:p>
          <a:p>
            <a:endParaRPr lang="ru-RU" sz="1200" dirty="0">
              <a:solidFill>
                <a:prstClr val="black"/>
              </a:solidFill>
              <a:latin typeface="Open Sans"/>
            </a:endParaRPr>
          </a:p>
          <a:p>
            <a:r>
              <a:rPr lang="ru-RU" sz="1200" dirty="0">
                <a:solidFill>
                  <a:prstClr val="black"/>
                </a:solidFill>
                <a:latin typeface="Open Sans"/>
              </a:rPr>
              <a:t>Классификация по характеристикам строительного ресурса</a:t>
            </a:r>
          </a:p>
          <a:p>
            <a:endParaRPr lang="ru-RU" sz="1200" dirty="0">
              <a:solidFill>
                <a:prstClr val="black"/>
              </a:solidFill>
              <a:latin typeface="Open Sans"/>
            </a:endParaRPr>
          </a:p>
          <a:p>
            <a:endParaRPr lang="ru-RU" sz="1200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026" name="Picture 2" descr="C:\Users\a.sarychev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4" y="3409053"/>
            <a:ext cx="863387" cy="7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sarychev\Desktop\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3740" r="46502" b="51493"/>
          <a:stretch/>
        </p:blipFill>
        <p:spPr bwMode="auto">
          <a:xfrm>
            <a:off x="8002918" y="3386071"/>
            <a:ext cx="1119407" cy="6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.sarychev\Desktop\1f39adea63dc9f4450e36e569fb82b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51" y="3386071"/>
            <a:ext cx="1134635" cy="5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958812" y="6840000"/>
            <a:ext cx="445188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pPr/>
              <a:t>17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52525" y="423863"/>
            <a:ext cx="8156790" cy="839787"/>
          </a:xfrm>
        </p:spPr>
        <p:txBody>
          <a:bodyPr/>
          <a:lstStyle/>
          <a:p>
            <a:r>
              <a:rPr lang="ru-RU" sz="2400" dirty="0">
                <a:latin typeface="Open Sans"/>
              </a:rPr>
              <a:t>Структура кода классификатора строительных ресурсов</a:t>
            </a:r>
            <a:endParaRPr lang="ru-RU" sz="2400" b="1" dirty="0">
              <a:latin typeface="Open Sans"/>
            </a:endParaRPr>
          </a:p>
          <a:p>
            <a:endParaRPr lang="ru-RU" sz="2400" b="1" dirty="0">
              <a:latin typeface="Open Sans"/>
            </a:endParaRPr>
          </a:p>
          <a:p>
            <a:endParaRPr lang="ru-RU" sz="2400" dirty="0">
              <a:latin typeface="Open San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65442" y="3808695"/>
            <a:ext cx="8208912" cy="2045146"/>
          </a:xfrm>
          <a:prstGeom prst="roundRect">
            <a:avLst/>
          </a:prstGeom>
          <a:solidFill>
            <a:srgbClr val="F4F5F9"/>
          </a:solidFill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75254" y="3840157"/>
            <a:ext cx="6701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Open Sans"/>
              </a:rPr>
              <a:t>Код ресурса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Open Sans"/>
              </a:rPr>
              <a:t>«Машины и механизмы»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2480651" y="4568796"/>
            <a:ext cx="5442433" cy="1071297"/>
            <a:chOff x="2546461" y="1835532"/>
            <a:chExt cx="4424295" cy="1071297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546461" y="1835532"/>
              <a:ext cx="4424295" cy="802844"/>
              <a:chOff x="2546461" y="1835532"/>
              <a:chExt cx="4424295" cy="80284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2626411" y="1849107"/>
                <a:ext cx="19688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</a:t>
                </a:r>
                <a:r>
                  <a:rPr lang="ru-RU" sz="3600" dirty="0">
                    <a:solidFill>
                      <a:prstClr val="black"/>
                    </a:solidFill>
                    <a:latin typeface="Open Sans"/>
                  </a:rPr>
                  <a:t>.</a:t>
                </a:r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</a:t>
                </a:r>
                <a:r>
                  <a:rPr lang="ru-RU" sz="3600" dirty="0">
                    <a:solidFill>
                      <a:prstClr val="black"/>
                    </a:solidFill>
                    <a:latin typeface="Open Sans"/>
                  </a:rPr>
                  <a:t>.</a:t>
                </a:r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</a:t>
                </a:r>
                <a:r>
                  <a:rPr lang="ru-RU" sz="3600" dirty="0">
                    <a:solidFill>
                      <a:prstClr val="black"/>
                    </a:solidFill>
                    <a:latin typeface="Open Sans"/>
                  </a:rPr>
                  <a:t>.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261360" y="1835532"/>
                <a:ext cx="27093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XX.XX.XX-XXX</a:t>
                </a:r>
                <a:endParaRPr lang="ru-RU" sz="36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67" name="Правая фигурная скобка 66"/>
              <p:cNvSpPr/>
              <p:nvPr/>
            </p:nvSpPr>
            <p:spPr>
              <a:xfrm rot="5400000">
                <a:off x="3189016" y="1516259"/>
                <a:ext cx="443079" cy="1728190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68" name="Правая фигурная скобка 67"/>
              <p:cNvSpPr/>
              <p:nvPr/>
            </p:nvSpPr>
            <p:spPr>
              <a:xfrm rot="5400000">
                <a:off x="4349775" y="2087562"/>
                <a:ext cx="443079" cy="577433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69" name="Правая фигурная скобка 68"/>
              <p:cNvSpPr/>
              <p:nvPr/>
            </p:nvSpPr>
            <p:spPr>
              <a:xfrm rot="5400000">
                <a:off x="4904130" y="2140875"/>
                <a:ext cx="443079" cy="504056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70" name="Правая фигурная скобка 69"/>
              <p:cNvSpPr/>
              <p:nvPr/>
            </p:nvSpPr>
            <p:spPr>
              <a:xfrm rot="5400000">
                <a:off x="5369801" y="2187444"/>
                <a:ext cx="443079" cy="458785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71" name="Правая фигурная скобка 70"/>
              <p:cNvSpPr/>
              <p:nvPr/>
            </p:nvSpPr>
            <p:spPr>
              <a:xfrm rot="5400000">
                <a:off x="6069195" y="2051922"/>
                <a:ext cx="443079" cy="702491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2620339" y="2599052"/>
              <a:ext cx="1763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ОКПД 2 (КПЕС 2008)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249100" y="2604315"/>
              <a:ext cx="6514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Open Sans"/>
                </a:rPr>
                <a:t>Книга</a:t>
              </a:r>
              <a:endParaRPr lang="ru-RU" sz="1400" dirty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851998" y="2614442"/>
              <a:ext cx="725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Open Sans"/>
                </a:rPr>
                <a:t>Раздел</a:t>
              </a:r>
              <a:endParaRPr lang="ru-RU" sz="1400" dirty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428062" y="2614442"/>
              <a:ext cx="725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Open Sans"/>
                </a:rPr>
                <a:t>Группа</a:t>
              </a:r>
              <a:endParaRPr lang="ru-RU" sz="1400" dirty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903412" y="2583664"/>
              <a:ext cx="9345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Open Sans"/>
                </a:rPr>
                <a:t>Позиция</a:t>
              </a:r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 </a:t>
              </a:r>
            </a:p>
          </p:txBody>
        </p:sp>
      </p:grpSp>
      <p:sp>
        <p:nvSpPr>
          <p:cNvPr id="72" name="Скругленный прямоугольник 71"/>
          <p:cNvSpPr/>
          <p:nvPr/>
        </p:nvSpPr>
        <p:spPr>
          <a:xfrm>
            <a:off x="1065442" y="1435232"/>
            <a:ext cx="8208912" cy="2160090"/>
          </a:xfrm>
          <a:prstGeom prst="roundRect">
            <a:avLst/>
          </a:prstGeom>
          <a:solidFill>
            <a:srgbClr val="F4F5F9"/>
          </a:solidFill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504913" y="145601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Open Sans"/>
              </a:rPr>
              <a:t>Код ресурса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Open Sans"/>
              </a:rPr>
              <a:t>«Материалы, изделия, конструкции и оборудование, применяемые в строительстве»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2051448" y="2327256"/>
            <a:ext cx="6236899" cy="1089771"/>
            <a:chOff x="2362983" y="1835532"/>
            <a:chExt cx="5563688" cy="1089771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2362983" y="1835532"/>
              <a:ext cx="5563688" cy="797441"/>
              <a:chOff x="2362983" y="1835532"/>
              <a:chExt cx="5563688" cy="797441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2464896" y="1838246"/>
                <a:ext cx="21552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</a:t>
                </a:r>
                <a:r>
                  <a:rPr lang="ru-RU" sz="3600" dirty="0">
                    <a:solidFill>
                      <a:prstClr val="black"/>
                    </a:solidFill>
                    <a:latin typeface="Open Sans"/>
                  </a:rPr>
                  <a:t>.</a:t>
                </a:r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</a:t>
                </a:r>
                <a:r>
                  <a:rPr lang="ru-RU" sz="3600" dirty="0">
                    <a:solidFill>
                      <a:prstClr val="black"/>
                    </a:solidFill>
                    <a:latin typeface="Open Sans"/>
                  </a:rPr>
                  <a:t>.</a:t>
                </a:r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</a:t>
                </a:r>
                <a:r>
                  <a:rPr lang="ru-RU" sz="3600" dirty="0">
                    <a:solidFill>
                      <a:prstClr val="black"/>
                    </a:solidFill>
                    <a:latin typeface="Open Sans"/>
                  </a:rPr>
                  <a:t>.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261360" y="1835532"/>
                <a:ext cx="36653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Open Sans"/>
                  </a:rPr>
                  <a:t>XX.X.XX.XX-XXXX</a:t>
                </a:r>
                <a:endParaRPr lang="ru-RU" sz="36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4" name="Правая фигурная скобка 83"/>
              <p:cNvSpPr/>
              <p:nvPr/>
            </p:nvSpPr>
            <p:spPr>
              <a:xfrm rot="5400000">
                <a:off x="3116860" y="1408223"/>
                <a:ext cx="443838" cy="1951591"/>
              </a:xfrm>
              <a:prstGeom prst="rightBrace">
                <a:avLst/>
              </a:prstGeom>
              <a:ln w="12700">
                <a:solidFill>
                  <a:srgbClr val="A77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5" name="Правая фигурная скобка 84"/>
              <p:cNvSpPr/>
              <p:nvPr/>
            </p:nvSpPr>
            <p:spPr>
              <a:xfrm rot="5400000">
                <a:off x="4366788" y="2088505"/>
                <a:ext cx="443079" cy="555443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6" name="Правая фигурная скобка 85"/>
              <p:cNvSpPr/>
              <p:nvPr/>
            </p:nvSpPr>
            <p:spPr>
              <a:xfrm rot="5400000">
                <a:off x="4813164" y="2253626"/>
                <a:ext cx="443079" cy="259067"/>
              </a:xfrm>
              <a:prstGeom prst="rightBrace">
                <a:avLst/>
              </a:prstGeom>
              <a:ln w="12700">
                <a:solidFill>
                  <a:srgbClr val="A77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7" name="Правая фигурная скобка 86"/>
              <p:cNvSpPr/>
              <p:nvPr/>
            </p:nvSpPr>
            <p:spPr>
              <a:xfrm rot="5400000">
                <a:off x="5248644" y="2141845"/>
                <a:ext cx="443079" cy="504056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8" name="Правая фигурная скобка 87"/>
              <p:cNvSpPr/>
              <p:nvPr/>
            </p:nvSpPr>
            <p:spPr>
              <a:xfrm rot="5400000">
                <a:off x="5870586" y="2107840"/>
                <a:ext cx="443079" cy="588762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89" name="Правая фигурная скобка 88"/>
              <p:cNvSpPr/>
              <p:nvPr/>
            </p:nvSpPr>
            <p:spPr>
              <a:xfrm rot="5400000">
                <a:off x="6759556" y="1869043"/>
                <a:ext cx="452291" cy="1075569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  <p:sp>
          <p:nvSpPr>
            <p:cNvPr id="76" name="Прямоугольник 75"/>
            <p:cNvSpPr/>
            <p:nvPr/>
          </p:nvSpPr>
          <p:spPr>
            <a:xfrm>
              <a:off x="2483767" y="2597818"/>
              <a:ext cx="1763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ОКПД 2 (КПЕС 2008)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249100" y="2604315"/>
              <a:ext cx="6514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Книга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800827" y="2617526"/>
              <a:ext cx="6514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Часть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279388" y="2614442"/>
              <a:ext cx="7257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Раздел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929974" y="2614442"/>
              <a:ext cx="7257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Группа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576083" y="2614442"/>
              <a:ext cx="9345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Open Sans"/>
                </a:rPr>
                <a:t>Позиция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6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904491" y="6840000"/>
            <a:ext cx="499509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pPr/>
              <a:t>18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52525" y="423863"/>
            <a:ext cx="8842375" cy="839787"/>
          </a:xfrm>
        </p:spPr>
        <p:txBody>
          <a:bodyPr/>
          <a:lstStyle/>
          <a:p>
            <a:r>
              <a:rPr lang="ru-RU" sz="2400" dirty="0">
                <a:latin typeface="Open Sans"/>
              </a:rPr>
              <a:t>Форма классификатора строительных ресурсов</a:t>
            </a:r>
            <a:endParaRPr lang="ru-RU" sz="2400" b="1" dirty="0">
              <a:latin typeface="Open Sans"/>
            </a:endParaRPr>
          </a:p>
          <a:p>
            <a:endParaRPr lang="ru-RU" sz="2400" b="1" dirty="0">
              <a:latin typeface="Open Sans"/>
            </a:endParaRPr>
          </a:p>
          <a:p>
            <a:endParaRPr lang="ru-RU" sz="2400" b="1" dirty="0">
              <a:latin typeface="Open Sans"/>
            </a:endParaRPr>
          </a:p>
          <a:p>
            <a:endParaRPr lang="ru-RU" sz="2400" dirty="0">
              <a:latin typeface="Open San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40608" y="148541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solidFill>
                  <a:srgbClr val="8C6746"/>
                </a:solidFill>
                <a:latin typeface="Open Sans"/>
              </a:rPr>
              <a:t>04 </a:t>
            </a:r>
            <a:r>
              <a:rPr lang="ru-RU" dirty="0">
                <a:solidFill>
                  <a:prstClr val="black"/>
                </a:solidFill>
                <a:latin typeface="Open Sans"/>
              </a:rPr>
              <a:t>Бетоны, растворы, смеси строительные и асфальтобетонные</a:t>
            </a:r>
          </a:p>
          <a:p>
            <a:pPr fontAlgn="t"/>
            <a:r>
              <a:rPr lang="ru-RU" b="1" dirty="0">
                <a:solidFill>
                  <a:prstClr val="black"/>
                </a:solidFill>
                <a:latin typeface="Open Sans"/>
              </a:rPr>
              <a:t>    </a:t>
            </a:r>
            <a:r>
              <a:rPr lang="ru-RU" b="1" dirty="0">
                <a:solidFill>
                  <a:srgbClr val="8C6746"/>
                </a:solidFill>
                <a:latin typeface="Open Sans"/>
              </a:rPr>
              <a:t>04.1 </a:t>
            </a:r>
            <a:r>
              <a:rPr lang="ru-RU" dirty="0">
                <a:solidFill>
                  <a:prstClr val="black"/>
                </a:solidFill>
                <a:latin typeface="Open Sans"/>
              </a:rPr>
              <a:t>Бетоны готовые к употреблению</a:t>
            </a:r>
          </a:p>
          <a:p>
            <a:pPr fontAlgn="t"/>
            <a:r>
              <a:rPr lang="ru-RU" b="1" dirty="0">
                <a:solidFill>
                  <a:prstClr val="black"/>
                </a:solidFill>
                <a:latin typeface="Open Sans"/>
              </a:rPr>
              <a:t>         </a:t>
            </a:r>
            <a:r>
              <a:rPr lang="ru-RU" b="1" dirty="0">
                <a:solidFill>
                  <a:srgbClr val="8C6746"/>
                </a:solidFill>
                <a:latin typeface="Open Sans"/>
              </a:rPr>
              <a:t>04.1.01 </a:t>
            </a:r>
            <a:r>
              <a:rPr lang="ru-RU" dirty="0">
                <a:solidFill>
                  <a:prstClr val="black"/>
                </a:solidFill>
                <a:latin typeface="Open Sans"/>
              </a:rPr>
              <a:t>Бетоны легкие</a:t>
            </a:r>
          </a:p>
          <a:p>
            <a:pPr fontAlgn="t"/>
            <a:r>
              <a:rPr lang="ru-RU" b="1" dirty="0">
                <a:solidFill>
                  <a:prstClr val="black"/>
                </a:solidFill>
                <a:latin typeface="Open Sans"/>
              </a:rPr>
              <a:t>              </a:t>
            </a:r>
            <a:r>
              <a:rPr lang="ru-RU" b="1" dirty="0">
                <a:solidFill>
                  <a:srgbClr val="8C6746"/>
                </a:solidFill>
                <a:latin typeface="Open Sans"/>
              </a:rPr>
              <a:t>04.1.01.01 </a:t>
            </a:r>
            <a:r>
              <a:rPr lang="ru-RU" dirty="0">
                <a:solidFill>
                  <a:prstClr val="black"/>
                </a:solidFill>
                <a:latin typeface="Open Sans"/>
              </a:rPr>
              <a:t>Бетоны на пористых заполнителях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84927" y="1485413"/>
            <a:ext cx="110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Open Sans"/>
              </a:rPr>
              <a:t>Книга</a:t>
            </a:r>
          </a:p>
          <a:p>
            <a:r>
              <a:rPr lang="ru-RU" dirty="0">
                <a:solidFill>
                  <a:prstClr val="black"/>
                </a:solidFill>
                <a:latin typeface="Open Sans"/>
              </a:rPr>
              <a:t>Часть</a:t>
            </a:r>
          </a:p>
          <a:p>
            <a:r>
              <a:rPr lang="ru-RU" dirty="0">
                <a:solidFill>
                  <a:prstClr val="black"/>
                </a:solidFill>
                <a:latin typeface="Open Sans"/>
              </a:rPr>
              <a:t>Раздел</a:t>
            </a:r>
          </a:p>
          <a:p>
            <a:r>
              <a:rPr lang="ru-RU" dirty="0">
                <a:solidFill>
                  <a:prstClr val="black"/>
                </a:solidFill>
                <a:latin typeface="Open Sans"/>
              </a:rPr>
              <a:t>Группа</a:t>
            </a: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/>
          </p:nvPr>
        </p:nvGraphicFramePr>
        <p:xfrm>
          <a:off x="949027" y="3076208"/>
          <a:ext cx="8496945" cy="3692909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5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Код ресурса</a:t>
                      </a:r>
                    </a:p>
                  </a:txBody>
                  <a:tcPr marL="57690" marR="57690" marT="38460" marB="38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Наименование</a:t>
                      </a:r>
                    </a:p>
                  </a:txBody>
                  <a:tcPr marL="57690" marR="57690" marT="38460" marB="38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Единица измерения</a:t>
                      </a:r>
                    </a:p>
                  </a:txBody>
                  <a:tcPr marL="57690" marR="57690" marT="38460" marB="38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23.63.10.04.1.01.01-0001</a:t>
                      </a:r>
                    </a:p>
                  </a:txBody>
                  <a:tcPr marL="57690" marR="57690" marT="38460" marB="3846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Бетон легкий на пористых заполнителях, объемная масса 800 кг/м3, крупность заполнителя 10 мм, класс В2,5 (М35)</a:t>
                      </a:r>
                    </a:p>
                  </a:txBody>
                  <a:tcPr marL="57690" marR="57690" marT="38460" marB="3846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м3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6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23.63.10.04.1.01.01-0002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Бетон легкий на пористых заполнителях, объемная масса 800 кг/м3, крупность заполнителя 10 мм, класс В3,5 (М50)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м3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6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23.63.10.04.1.01.01-0003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Бетон легкий на пористых заполнителях, объемная масса 800 кг/м3, крупность заполнителя 10 мм, класс В5 (М75)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м3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6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23.63.10.04.1.01.01-0004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Бетон легкий на пористых заполнителях, объемная масса 800 кг/м3, крупность заполнителя 10 мм, класс В7,5 (М100)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  <a:latin typeface="Open Sans"/>
                        </a:rPr>
                        <a:t>м3</a:t>
                      </a:r>
                    </a:p>
                  </a:txBody>
                  <a:tcPr marL="57690" marR="57690" marT="38460" marB="38460">
                    <a:lnL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9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963903" y="6840000"/>
            <a:ext cx="440097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19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045328" y="385763"/>
            <a:ext cx="8918575" cy="83978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Актуализация классификатора строительных ресурсов </a:t>
            </a:r>
          </a:p>
          <a:p>
            <a:endParaRPr lang="ru-RU" sz="2400" b="1" dirty="0"/>
          </a:p>
          <a:p>
            <a:r>
              <a:rPr lang="ru-RU" sz="7200" b="1" dirty="0"/>
              <a:t>2017 год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8199" y="3633585"/>
            <a:ext cx="4697576" cy="369332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Классификатор строительных ресурсов</a:t>
            </a:r>
          </a:p>
        </p:txBody>
      </p:sp>
      <p:cxnSp>
        <p:nvCxnSpPr>
          <p:cNvPr id="6" name="Соединительная линия уступом 5"/>
          <p:cNvCxnSpPr>
            <a:stCxn id="5" idx="1"/>
          </p:cNvCxnSpPr>
          <p:nvPr/>
        </p:nvCxnSpPr>
        <p:spPr>
          <a:xfrm rot="10800000" flipV="1">
            <a:off x="2328633" y="3818250"/>
            <a:ext cx="389566" cy="968377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7415775" y="3803011"/>
            <a:ext cx="313725" cy="987205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29259" y="4812030"/>
            <a:ext cx="3384376" cy="1200329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Приведение позиций  в соответствие с действующей нормативно-технической документацией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7312" y="4805456"/>
            <a:ext cx="3384376" cy="1477328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Определение основных характеристик ресурсов, объединение позиций с аналогичными основными характеристиками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259" y="1689419"/>
            <a:ext cx="3384375" cy="923330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Разработка порядка ведения классификатора строительных ресурсов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1586853" y="3355201"/>
            <a:ext cx="1484903" cy="1"/>
          </a:xfrm>
          <a:prstGeom prst="bentConnector3">
            <a:avLst>
              <a:gd name="adj1" fmla="val 50000"/>
            </a:avLst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flipV="1">
            <a:off x="7415775" y="2612749"/>
            <a:ext cx="313725" cy="1205502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37312" y="1689419"/>
            <a:ext cx="3384376" cy="923330"/>
          </a:xfrm>
          <a:prstGeom prst="rect">
            <a:avLst/>
          </a:prstGeom>
          <a:solidFill>
            <a:srgbClr val="F4F5F9"/>
          </a:solidFill>
          <a:ln>
            <a:solidFill>
              <a:srgbClr val="F4F5F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Включение позиций, востребованных на рынке строительной отрасли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91B0E"/>
                </a:solidFill>
              </a:rPr>
              <a:t>2</a:t>
            </a:r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52525" y="161600"/>
            <a:ext cx="8204834" cy="7663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endParaRPr lang="ru-RU" sz="2800" dirty="0" smtClean="0">
              <a:ea typeface="Times New Roman" pitchFamily="18" charset="0"/>
              <a:cs typeface="Times New Roman CYR"/>
            </a:endParaRPr>
          </a:p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НОРМАТИВНО-ПРАВОВАЯ БАЗА</a:t>
            </a:r>
            <a:endParaRPr lang="ru-RU" sz="2800" dirty="0">
              <a:ea typeface="Times New Roman" pitchFamily="18" charset="0"/>
              <a:cs typeface="Times New Roman CY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07" y="1118104"/>
            <a:ext cx="9527593" cy="1564135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304" y="1522044"/>
            <a:ext cx="1926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№ 369-ФЗ </a:t>
            </a:r>
          </a:p>
          <a:p>
            <a:r>
              <a:rPr lang="ru-RU" sz="1400" b="1" dirty="0">
                <a:solidFill>
                  <a:prstClr val="white"/>
                </a:solidFill>
              </a:rPr>
              <a:t>о</a:t>
            </a:r>
            <a:r>
              <a:rPr lang="ru-RU" sz="1400" b="1" dirty="0" smtClean="0">
                <a:solidFill>
                  <a:prstClr val="white"/>
                </a:solidFill>
              </a:rPr>
              <a:t>т 3.07.2016г.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096" y="1215205"/>
            <a:ext cx="295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О внесении изменений в градостроительный кодекс Российской Федерации и статьи 11 и 14 Федерального закона»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1184" y="1215205"/>
            <a:ext cx="295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Об инвестиционной деятельности в Российской Федерации, осуществляемой в форме капитальных вложений»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71174"/>
              </p:ext>
            </p:extLst>
          </p:nvPr>
        </p:nvGraphicFramePr>
        <p:xfrm>
          <a:off x="579422" y="3793402"/>
          <a:ext cx="9608577" cy="324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043"/>
                <a:gridCol w="5774534"/>
              </a:tblGrid>
              <a:tr h="324114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r>
                        <a:rPr lang="ru-RU" sz="105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дополнить частями 10 и 11 следующего содержания:</a:t>
                      </a:r>
                    </a:p>
                    <a:p>
                      <a:pPr marL="0" algn="l" defTabSz="1007943" rtl="0" eaLnBrk="1" latinLnBrk="0" hangingPunct="1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"10. Мониторинг цен строительных ресурсов осуществляется на основе информации, содержащейся в классификаторе строительных ресурсов. Формирование и ведение классификатора строительных ресурсов осуществляются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в установленном им порядке.</a:t>
                      </a:r>
                    </a:p>
                    <a:p>
                      <a:pPr marL="0" algn="l" defTabSz="1007943" rtl="0" eaLnBrk="1" latinLnBrk="0" hangingPunct="1"/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Укрупненные нормативы цены строительства разрабатываются и применяются в соответствии с утверждаемыми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методиками разработки и применения укрупненных нормативов цены строительства. Укрупненные нормативы цены строительства утверждаются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в установленном им порядке.";</a:t>
                      </a:r>
                    </a:p>
                    <a:p>
                      <a:pPr marL="0" indent="0" algn="l" defTabSz="1007943" rtl="0" eaLnBrk="1" latinLnBrk="0" hangingPunct="1">
                        <a:buFontTx/>
                        <a:buNone/>
                      </a:pPr>
                      <a:endParaRPr lang="ru-RU" sz="11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0407" y="2682238"/>
            <a:ext cx="9527592" cy="921041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191-ФЗ от 26.07.2017г.  О внесении изменений в градостроительный кодекс и признании утратившими силу отдельных положений законодательных актов Российской Федерации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859224" y="6855240"/>
            <a:ext cx="626056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7664" y="806614"/>
            <a:ext cx="4697576" cy="369332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Классификатор строительных ресурсов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017" y="1834769"/>
            <a:ext cx="304333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Материалы, изделия, конструкции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1428" y="1834769"/>
            <a:ext cx="14042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Оборудование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59082" y="1834769"/>
            <a:ext cx="20513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Машины и механизмы</a:t>
            </a:r>
          </a:p>
        </p:txBody>
      </p:sp>
      <p:cxnSp>
        <p:nvCxnSpPr>
          <p:cNvPr id="9" name="Соединительная линия уступом 8"/>
          <p:cNvCxnSpPr>
            <a:stCxn id="5" idx="1"/>
            <a:endCxn id="6" idx="0"/>
          </p:cNvCxnSpPr>
          <p:nvPr/>
        </p:nvCxnSpPr>
        <p:spPr>
          <a:xfrm rot="10800000" flipV="1">
            <a:off x="2471684" y="991279"/>
            <a:ext cx="525980" cy="843489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5" idx="3"/>
            <a:endCxn id="8" idx="0"/>
          </p:cNvCxnSpPr>
          <p:nvPr/>
        </p:nvCxnSpPr>
        <p:spPr>
          <a:xfrm>
            <a:off x="7695240" y="991280"/>
            <a:ext cx="589540" cy="843489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5413543" y="1313695"/>
            <a:ext cx="1" cy="521074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88443" y="2238467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27 книг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93708" y="486368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59 352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ресурса</a:t>
            </a:r>
          </a:p>
        </p:txBody>
      </p:sp>
      <p:cxnSp>
        <p:nvCxnSpPr>
          <p:cNvPr id="15" name="Соединительная линия уступом 14"/>
          <p:cNvCxnSpPr>
            <a:stCxn id="13" idx="1"/>
            <a:endCxn id="16" idx="0"/>
          </p:cNvCxnSpPr>
          <p:nvPr/>
        </p:nvCxnSpPr>
        <p:spPr>
          <a:xfrm rot="10800000" flipV="1">
            <a:off x="1499339" y="2423133"/>
            <a:ext cx="489105" cy="730006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1707" y="3153139"/>
            <a:ext cx="19952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11 книг </a:t>
            </a:r>
            <a:r>
              <a:rPr lang="ru-RU" sz="1400" dirty="0">
                <a:solidFill>
                  <a:prstClr val="black"/>
                </a:solidFill>
              </a:rPr>
              <a:t>Классифицированы по области применения строительного ресурса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87150" y="3137107"/>
            <a:ext cx="19976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16 книг </a:t>
            </a:r>
            <a:r>
              <a:rPr lang="ru-RU" sz="1400" dirty="0">
                <a:solidFill>
                  <a:prstClr val="black"/>
                </a:solidFill>
              </a:rPr>
              <a:t>Классифицированы по характеристикам строительного ресурса</a:t>
            </a:r>
          </a:p>
        </p:txBody>
      </p:sp>
      <p:cxnSp>
        <p:nvCxnSpPr>
          <p:cNvPr id="20" name="Соединительная линия уступом 19"/>
          <p:cNvCxnSpPr>
            <a:stCxn id="13" idx="3"/>
            <a:endCxn id="19" idx="0"/>
          </p:cNvCxnSpPr>
          <p:nvPr/>
        </p:nvCxnSpPr>
        <p:spPr>
          <a:xfrm>
            <a:off x="2896064" y="2423133"/>
            <a:ext cx="489918" cy="713974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6" idx="2"/>
            <a:endCxn id="14" idx="1"/>
          </p:cNvCxnSpPr>
          <p:nvPr/>
        </p:nvCxnSpPr>
        <p:spPr>
          <a:xfrm rot="16200000" flipH="1">
            <a:off x="1452943" y="4646084"/>
            <a:ext cx="587160" cy="494370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9" idx="2"/>
            <a:endCxn id="14" idx="3"/>
          </p:cNvCxnSpPr>
          <p:nvPr/>
        </p:nvCxnSpPr>
        <p:spPr>
          <a:xfrm rot="5400000">
            <a:off x="2757581" y="4558448"/>
            <a:ext cx="818636" cy="438167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18243" y="2238467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9 книг</a:t>
            </a:r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 flipH="1">
            <a:off x="5413543" y="2607799"/>
            <a:ext cx="1" cy="545340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508388" y="3153139"/>
            <a:ext cx="1901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Классифицированы по функциональному назначению оборудования 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 flipH="1">
            <a:off x="5451643" y="4322690"/>
            <a:ext cx="7559" cy="535928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913675" y="4858618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7 712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ресурсов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11404" y="2238467"/>
            <a:ext cx="1154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21 раздел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90167" y="6122134"/>
            <a:ext cx="2446755" cy="954107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68 901 позиция</a:t>
            </a:r>
          </a:p>
        </p:txBody>
      </p:sp>
      <p:cxnSp>
        <p:nvCxnSpPr>
          <p:cNvPr id="30" name="Соединительная линия уступом 29"/>
          <p:cNvCxnSpPr>
            <a:stCxn id="14" idx="2"/>
            <a:endCxn id="29" idx="1"/>
          </p:cNvCxnSpPr>
          <p:nvPr/>
        </p:nvCxnSpPr>
        <p:spPr>
          <a:xfrm rot="16200000" flipH="1">
            <a:off x="2785877" y="5194898"/>
            <a:ext cx="1089174" cy="1719405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35" idx="2"/>
            <a:endCxn id="29" idx="3"/>
          </p:cNvCxnSpPr>
          <p:nvPr/>
        </p:nvCxnSpPr>
        <p:spPr>
          <a:xfrm rot="5400000">
            <a:off x="6888757" y="5273209"/>
            <a:ext cx="1074144" cy="1577814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8214737" y="2658192"/>
            <a:ext cx="1" cy="545340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115597" y="3305539"/>
            <a:ext cx="2209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Классифицированы по области применения</a:t>
            </a:r>
          </a:p>
        </p:txBody>
      </p:sp>
      <p:cxnSp>
        <p:nvCxnSpPr>
          <p:cNvPr id="34" name="Прямая со стрелкой 33"/>
          <p:cNvCxnSpPr>
            <a:stCxn id="33" idx="2"/>
          </p:cNvCxnSpPr>
          <p:nvPr/>
        </p:nvCxnSpPr>
        <p:spPr>
          <a:xfrm flipH="1">
            <a:off x="8214738" y="3828759"/>
            <a:ext cx="5422" cy="1063783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676768" y="4878713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1 837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ресурсов</a:t>
            </a:r>
          </a:p>
        </p:txBody>
      </p:sp>
      <p:cxnSp>
        <p:nvCxnSpPr>
          <p:cNvPr id="36" name="Прямая со стрелкой 35"/>
          <p:cNvCxnSpPr>
            <a:stCxn id="27" idx="2"/>
          </p:cNvCxnSpPr>
          <p:nvPr/>
        </p:nvCxnSpPr>
        <p:spPr>
          <a:xfrm>
            <a:off x="5451643" y="5504949"/>
            <a:ext cx="2" cy="617185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026205" y="373063"/>
            <a:ext cx="8711849" cy="839787"/>
          </a:xfrm>
        </p:spPr>
        <p:txBody>
          <a:bodyPr/>
          <a:lstStyle/>
          <a:p>
            <a:r>
              <a:rPr lang="ru-RU" sz="2400" dirty="0"/>
              <a:t>Порядок ведения классификатора строительных ресурсов</a:t>
            </a:r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5888" y="1390161"/>
            <a:ext cx="3456384" cy="369332"/>
          </a:xfrm>
          <a:prstGeom prst="rect">
            <a:avLst/>
          </a:prstGeom>
          <a:solidFill>
            <a:srgbClr val="9D223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Устанавливает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886" y="5700733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*Инициатор - федеральные органы исполнительной власти, органы исполнительной власти субъектов Российской Федерации, органы местного самоуправления, юридические и физические лица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056" y="4583494"/>
            <a:ext cx="855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D2235"/>
                </a:solidFill>
              </a:rPr>
              <a:t>Периодичность обновления классификатора строительных ресурсов - </a:t>
            </a:r>
            <a:r>
              <a:rPr lang="ru-RU" sz="2000" b="1" dirty="0">
                <a:solidFill>
                  <a:srgbClr val="9D2235"/>
                </a:solidFill>
              </a:rPr>
              <a:t>ежеквартально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464080" y="1844984"/>
            <a:ext cx="1536" cy="573186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73864" y="2071561"/>
            <a:ext cx="6216532" cy="0"/>
          </a:xfrm>
          <a:prstGeom prst="line">
            <a:avLst/>
          </a:prstGeom>
          <a:ln w="1905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273864" y="2071561"/>
            <a:ext cx="0" cy="346609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498777" y="2071561"/>
            <a:ext cx="0" cy="346609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946767" y="2521570"/>
          <a:ext cx="89983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9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9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143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Общие правила ведения классификатора строительных ресурсов, сроки и последовательность процедур (действий) при его ведении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Порядок направления предложений Инициатором* и их рассмотрения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Порядок внесения изменений в классификатор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7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022186" y="6840000"/>
            <a:ext cx="381814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22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14425" y="423863"/>
            <a:ext cx="8791575" cy="8397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Приведение позиций  в соответствие действующей нормативно-технической документацией</a:t>
            </a: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76008" y="1389972"/>
            <a:ext cx="8204459" cy="646331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Исключение  позиций не соответствующих действующей нормативно-технической документации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62998" y="351192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6007" y="2360933"/>
            <a:ext cx="3456384" cy="1077218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Ресурсов, не производящихся (не выпускаются, сняты с производства) на территории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76007" y="3881252"/>
            <a:ext cx="3456384" cy="830997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Ресурсы с отсутствующими параметрическими признаками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29300" y="2408309"/>
            <a:ext cx="3551167" cy="1107996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Ресурсы, соответствующие утратившим силу нормативно-техническим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документам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29300" y="3925588"/>
            <a:ext cx="3551167" cy="923330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Ресурсы, соответствующие замененным нормативно-техническим документам</a:t>
            </a:r>
          </a:p>
        </p:txBody>
      </p:sp>
      <p:cxnSp>
        <p:nvCxnSpPr>
          <p:cNvPr id="12" name="Соединительная линия уступом 11"/>
          <p:cNvCxnSpPr>
            <a:stCxn id="15" idx="2"/>
            <a:endCxn id="19" idx="3"/>
          </p:cNvCxnSpPr>
          <p:nvPr/>
        </p:nvCxnSpPr>
        <p:spPr>
          <a:xfrm rot="5400000">
            <a:off x="4523696" y="2144999"/>
            <a:ext cx="863239" cy="645847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21" idx="1"/>
          </p:cNvCxnSpPr>
          <p:nvPr/>
        </p:nvCxnSpPr>
        <p:spPr>
          <a:xfrm rot="16200000" flipH="1">
            <a:off x="5098069" y="2231076"/>
            <a:ext cx="911398" cy="551064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5" idx="2"/>
            <a:endCxn id="20" idx="3"/>
          </p:cNvCxnSpPr>
          <p:nvPr/>
        </p:nvCxnSpPr>
        <p:spPr>
          <a:xfrm rot="5400000">
            <a:off x="3825091" y="2843604"/>
            <a:ext cx="2260448" cy="645847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16200000" flipH="1">
            <a:off x="4401377" y="2913164"/>
            <a:ext cx="2304784" cy="551062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176009" y="5166952"/>
            <a:ext cx="8204459" cy="646331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Внесение изменений в название строительных ресурсов, выделение основных характеристик ресурсов, объединение позиций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2800" y="1244600"/>
            <a:ext cx="8902699" cy="3759200"/>
          </a:xfrm>
          <a:prstGeom prst="roundRect">
            <a:avLst/>
          </a:prstGeom>
          <a:noFill/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12799" y="5054599"/>
            <a:ext cx="8902699" cy="843281"/>
          </a:xfrm>
          <a:prstGeom prst="roundRect">
            <a:avLst/>
          </a:prstGeom>
          <a:noFill/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76008" y="6096592"/>
            <a:ext cx="8204459" cy="338554"/>
          </a:xfrm>
          <a:prstGeom prst="rect">
            <a:avLst/>
          </a:prstGeom>
          <a:solidFill>
            <a:srgbClr val="F4F5F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Формирование информационного наполнения позиций классификатора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12798" y="6014720"/>
            <a:ext cx="8902699" cy="558800"/>
          </a:xfrm>
          <a:prstGeom prst="roundRect">
            <a:avLst/>
          </a:prstGeom>
          <a:noFill/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35280" y="1389972"/>
            <a:ext cx="840727" cy="819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A77B53"/>
                </a:solidFill>
              </a:rPr>
              <a:t>1</a:t>
            </a:r>
          </a:p>
        </p:txBody>
      </p:sp>
      <p:sp>
        <p:nvSpPr>
          <p:cNvPr id="50" name="Овал 49"/>
          <p:cNvSpPr/>
          <p:nvPr/>
        </p:nvSpPr>
        <p:spPr>
          <a:xfrm>
            <a:off x="335279" y="4787065"/>
            <a:ext cx="840727" cy="819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A77B53"/>
                </a:solidFill>
              </a:rPr>
              <a:t>2</a:t>
            </a:r>
          </a:p>
        </p:txBody>
      </p:sp>
      <p:sp>
        <p:nvSpPr>
          <p:cNvPr id="51" name="Овал 50"/>
          <p:cNvSpPr/>
          <p:nvPr/>
        </p:nvSpPr>
        <p:spPr>
          <a:xfrm>
            <a:off x="335278" y="5686678"/>
            <a:ext cx="840727" cy="819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A77B5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954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886950" y="6840000"/>
            <a:ext cx="517050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23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095375" y="190500"/>
            <a:ext cx="8791575" cy="8397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Размещение классификатора строительных ресурсов в федеральной государственной информационной системе ценообразования в строительстве</a:t>
            </a: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b="1" dirty="0"/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62863" y="1748113"/>
            <a:ext cx="4697576" cy="830997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Классификатор строительных ресурсов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35" y="3107869"/>
            <a:ext cx="1632631" cy="16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>
            <a:stCxn id="24" idx="2"/>
            <a:endCxn id="2051" idx="0"/>
          </p:cNvCxnSpPr>
          <p:nvPr/>
        </p:nvCxnSpPr>
        <p:spPr>
          <a:xfrm>
            <a:off x="5011651" y="2579110"/>
            <a:ext cx="0" cy="528759"/>
          </a:xfrm>
          <a:prstGeom prst="straightConnector1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051" idx="2"/>
            <a:endCxn id="36" idx="0"/>
          </p:cNvCxnSpPr>
          <p:nvPr/>
        </p:nvCxnSpPr>
        <p:spPr>
          <a:xfrm flipH="1">
            <a:off x="5011650" y="4740500"/>
            <a:ext cx="1" cy="482222"/>
          </a:xfrm>
          <a:prstGeom prst="straightConnector1">
            <a:avLst/>
          </a:prstGeom>
          <a:ln w="127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313479" y="5222722"/>
            <a:ext cx="3396342" cy="1200329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Запуск мониторинга цен строительных ресурсов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4293" y="3481569"/>
            <a:ext cx="4090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Федеральная государственная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информационная система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ценообразования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36845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14369" y="6840000"/>
            <a:ext cx="689631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24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163779" y="423863"/>
            <a:ext cx="7550590" cy="839787"/>
          </a:xfrm>
        </p:spPr>
        <p:txBody>
          <a:bodyPr/>
          <a:lstStyle/>
          <a:p>
            <a:r>
              <a:rPr lang="ru-RU" b="1" dirty="0"/>
              <a:t>О ПРИЗНАНИИ НЕ ПОДЛЕЖАЩИМИ ПРИМЕНЕНИЮ</a:t>
            </a:r>
          </a:p>
          <a:p>
            <a:pPr marL="0" indent="0">
              <a:buNone/>
            </a:pPr>
            <a:r>
              <a:rPr lang="ru-RU" b="1" dirty="0" smtClean="0"/>
              <a:t>                     МЕТОДИЧЕСКИХ </a:t>
            </a:r>
            <a:r>
              <a:rPr lang="ru-RU" b="1" dirty="0"/>
              <a:t>ДОКУМЕНТОВ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235390" y="423863"/>
            <a:ext cx="1928389" cy="8397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200" b="1" dirty="0" smtClean="0"/>
              <a:t>Приказ Минстроя России № 946/</a:t>
            </a:r>
            <a:r>
              <a:rPr lang="ru-RU" sz="1200" b="1" dirty="0" err="1" smtClean="0"/>
              <a:t>пр</a:t>
            </a:r>
            <a:r>
              <a:rPr lang="ru-RU" sz="1200" b="1" dirty="0"/>
              <a:t> о</a:t>
            </a:r>
            <a:r>
              <a:rPr lang="ru-RU" sz="1200" b="1" dirty="0" smtClean="0"/>
              <a:t>т 30 июня 2017 г.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5390" y="1584356"/>
            <a:ext cx="100221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указания по разработке укрупненных сметных нормативов для объектов непроизводственного назначения и инженерной инфраструктуры, утвержденные приказом Министерства регионального развития Российской Федерации от 16 ноября 2010 г. N </a:t>
            </a:r>
            <a:r>
              <a:rPr lang="ru-RU" sz="1200" u="sng" dirty="0">
                <a:hlinkClick r:id="rId2"/>
              </a:rPr>
              <a:t>497</a:t>
            </a:r>
            <a:r>
              <a:rPr lang="ru-RU" sz="1200" dirty="0"/>
              <a:t> (регистрационный номер 142);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Методику расчета прогнозных индексов изменения стоимости строительства, утвержденную приказом Министерства регионального развития Российской Федерации от 20 августа 2009 г. N </a:t>
            </a:r>
            <a:r>
              <a:rPr lang="ru-RU" sz="1200" u="sng" dirty="0">
                <a:hlinkClick r:id="rId3"/>
              </a:rPr>
              <a:t>355</a:t>
            </a:r>
            <a:r>
              <a:rPr lang="ru-RU" sz="1200" dirty="0"/>
              <a:t> (регистрационный номер 114);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формированию и использованию укрупненных показателей базисной стоимости (УПБС) строительства зданий и сооружений производственного назначения (МДС 81-16.2000), введенные в действие письмом Госстроя России от 29 декабря 1993 г. N 12-347 (регистрационный номер 107);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расчету индексов цен на строительную продукцию для подрядных строительно-монтажных организаций (МДС 81-14.2000), введенные в действие письмом Минстроя России от 13 ноября 1996 г. N ВБ-26/12-367 (регистрационный номер 109);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указания о порядке разработки государственных элементных сметных норм на строительные, монтажные, специальные строительные и пусконаладочные работы (МДС 81-19.2000), утвержденные постановлением Госстроя России от 24 апреля 1998 г. N 18-40 (регистрационный номер 136);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указания по разработке государственных элементных сметных норм на монтаж оборудования, утвержденные постановлением Госстроя России от 28 февраля 2001 г. N 13 (МДС 81-26.2001) (регистрационный номер 99);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указания по разработке единичных расценок на строительные, монтажные, специальные строительные и ремонтно-строительные работы (МДС 81-20.2000), утвержденные постановлением Госстроя России от 26 апреля 1999 г. N </a:t>
            </a:r>
            <a:r>
              <a:rPr lang="ru-RU" sz="1200" u="sng" dirty="0">
                <a:hlinkClick r:id="rId4"/>
              </a:rPr>
              <a:t>30</a:t>
            </a:r>
            <a:r>
              <a:rPr lang="ru-RU" sz="1200" dirty="0"/>
              <a:t> (регистрационный номер 97);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применению государственных сметных норм на пусконаладочные работы (МДС 81-27.2007), введенные в действие письмом </a:t>
            </a:r>
            <a:r>
              <a:rPr lang="ru-RU" sz="1200" dirty="0" err="1"/>
              <a:t>Росстроя</a:t>
            </a:r>
            <a:r>
              <a:rPr lang="ru-RU" sz="1200" dirty="0"/>
              <a:t> от 5 сентября 2007 г. N СК-3253/02 (регистрационный номер 100);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Указания по применению федеральных единичных расценок на строительные и специальные строительные работы (МДС 81-36.2004), утвержденные постановлением Госстроя России от 9 октября 2003 г. N 180 (регистрационный номер 116);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Указания по применению федеральных единичных расценок на монтаж оборудования (МДС 81-37.2004), утвержденные постановлением Госстроя России от 9 августа 2002 г. N 105 (регистрационный номер 117);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Указания по применению федеральных единичных расценок на ремонтно-строительные работы (МДС 81-38.2004), утвержденные постановлением Госстроя России от 9 марта 2004 г. N 37 (регистрационный номер 118);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Указания по применению федеральных единичных расценок на пусконаладочные работы (МДС 81-40.2006), утвержденные постановлением Госстроя России от 1 сентября 2003 г. N 160 (регистрационный номер 119).</a:t>
            </a:r>
          </a:p>
        </p:txBody>
      </p:sp>
    </p:spTree>
    <p:extLst>
      <p:ext uri="{BB962C8B-B14F-4D97-AF65-F5344CB8AC3E}">
        <p14:creationId xmlns:p14="http://schemas.microsoft.com/office/powerpoint/2010/main" val="169389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31651" y="6840000"/>
            <a:ext cx="472349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25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Times New Roman CYR"/>
              </a:rPr>
              <a:t>Методические документы, утвержденные Минстроем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2127" y="1556792"/>
            <a:ext cx="184731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138" b="1">
              <a:solidFill>
                <a:srgbClr val="000000"/>
              </a:solidFill>
              <a:latin typeface="Arial Cyr"/>
            </a:endParaRPr>
          </a:p>
          <a:p>
            <a:pPr algn="ctr"/>
            <a:endParaRPr lang="ru-RU" sz="1138" b="1" dirty="0">
              <a:solidFill>
                <a:srgbClr val="000000"/>
              </a:solidFill>
              <a:latin typeface="Arial Cyr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64383"/>
              </p:ext>
            </p:extLst>
          </p:nvPr>
        </p:nvGraphicFramePr>
        <p:xfrm>
          <a:off x="411108" y="1351722"/>
          <a:ext cx="9952092" cy="503543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789932">
                  <a:extLst>
                    <a:ext uri="{9D8B030D-6E8A-4147-A177-3AD203B41FA5}">
                      <a16:colId xmlns="" xmlns:a16="http://schemas.microsoft.com/office/drawing/2014/main" val="1865363748"/>
                    </a:ext>
                  </a:extLst>
                </a:gridCol>
                <a:gridCol w="3282425">
                  <a:extLst>
                    <a:ext uri="{9D8B030D-6E8A-4147-A177-3AD203B41FA5}">
                      <a16:colId xmlns="" xmlns:a16="http://schemas.microsoft.com/office/drawing/2014/main" val="1070479210"/>
                    </a:ext>
                  </a:extLst>
                </a:gridCol>
                <a:gridCol w="1039571">
                  <a:extLst>
                    <a:ext uri="{9D8B030D-6E8A-4147-A177-3AD203B41FA5}">
                      <a16:colId xmlns="" xmlns:a16="http://schemas.microsoft.com/office/drawing/2014/main" val="638025263"/>
                    </a:ext>
                  </a:extLst>
                </a:gridCol>
                <a:gridCol w="1840164">
                  <a:extLst>
                    <a:ext uri="{9D8B030D-6E8A-4147-A177-3AD203B41FA5}">
                      <a16:colId xmlns="" xmlns:a16="http://schemas.microsoft.com/office/drawing/2014/main" val="576206945"/>
                    </a:ext>
                  </a:extLst>
                </a:gridCol>
              </a:tblGrid>
              <a:tr h="763714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документ – 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документ - 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507346"/>
                  </a:ext>
                </a:extLst>
              </a:tr>
              <a:tr h="971305">
                <a:tc rowSpan="2"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7 февраля </a:t>
                      </a:r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№ 69/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"Об утверждении Методических рекомендаций по разработке укрупненных нормативов цены строительства"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указания по разработке укрупнённых сметных нормативов для объектов непроизводственного назначения и инженерной инфраструктуры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Приказ Минрегиона России от 16.11.2010 </a:t>
                      </a: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7954082"/>
                  </a:ext>
                </a:extLst>
              </a:tr>
              <a:tr h="1164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по формированию и использованию укрупненных показателей базисной стоимости (УПБС) строительства зданий и сооружений производственного назначения (МДС 81-16.2000)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Письмо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Госстроя России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29.12.1993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12-347 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5728441"/>
                  </a:ext>
                </a:extLst>
              </a:tr>
              <a:tr h="971305">
                <a:tc rowSpan="2"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09.02.2017 </a:t>
                      </a:r>
                      <a:b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84/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«Об утверждении Методических рекомендаций по разработке индексов изменения сметной стоимости строительства»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 прогнозных индексов изменения стоимости строительства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Приказ Минрегиона России от 20.08.2009 </a:t>
                      </a: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6888712"/>
                  </a:ext>
                </a:extLst>
              </a:tr>
              <a:tr h="1164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по расчету индексов цен на строительную продукцию для подрядных строительно-монтажных организаций (МДС 81-14.2000)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Письмо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Минстроя России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13.11.1996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ВБ-26/12-367 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080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02127" y="1556792"/>
            <a:ext cx="184731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138" b="1">
              <a:solidFill>
                <a:srgbClr val="000000"/>
              </a:solidFill>
              <a:latin typeface="Arial Cyr"/>
            </a:endParaRPr>
          </a:p>
          <a:p>
            <a:pPr algn="ctr"/>
            <a:endParaRPr lang="ru-RU" sz="1138" b="1" dirty="0">
              <a:solidFill>
                <a:srgbClr val="000000"/>
              </a:solidFill>
              <a:latin typeface="Arial Cyr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24514"/>
              </p:ext>
            </p:extLst>
          </p:nvPr>
        </p:nvGraphicFramePr>
        <p:xfrm>
          <a:off x="466081" y="1461541"/>
          <a:ext cx="9849494" cy="510118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077344">
                  <a:extLst>
                    <a:ext uri="{9D8B030D-6E8A-4147-A177-3AD203B41FA5}">
                      <a16:colId xmlns="" xmlns:a16="http://schemas.microsoft.com/office/drawing/2014/main" val="1865363748"/>
                    </a:ext>
                  </a:extLst>
                </a:gridCol>
                <a:gridCol w="3269585">
                  <a:extLst>
                    <a:ext uri="{9D8B030D-6E8A-4147-A177-3AD203B41FA5}">
                      <a16:colId xmlns="" xmlns:a16="http://schemas.microsoft.com/office/drawing/2014/main" val="1070479210"/>
                    </a:ext>
                  </a:extLst>
                </a:gridCol>
                <a:gridCol w="1426240">
                  <a:extLst>
                    <a:ext uri="{9D8B030D-6E8A-4147-A177-3AD203B41FA5}">
                      <a16:colId xmlns="" xmlns:a16="http://schemas.microsoft.com/office/drawing/2014/main" val="638025263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576206945"/>
                    </a:ext>
                  </a:extLst>
                </a:gridCol>
              </a:tblGrid>
              <a:tr h="498123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документ – 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документ - 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507346"/>
                  </a:ext>
                </a:extLst>
              </a:tr>
              <a:tr h="15384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08.02.2017 № 76/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«Об утверждении Методических рекомендаций по разработке государственных элементных сметных норм на строительные, специальные строительные, ремонтно-строительные работы»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указания о порядке разработки государственных элементных сметных норм на строительные, монтажные, специальные строительные и пусконаладочные работы            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(МДС 81-19.2000)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24.04.1998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18-40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1082301"/>
                  </a:ext>
                </a:extLst>
              </a:tr>
              <a:tr h="15777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08.02.2017 № 78/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«Об утверждении Методических рекомендаций по разработке государственных элементных сметных норм на монтаж оборудования и пусконаладочные работы»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указания по разработке государственных элементных сметных норм на монтаж оборудования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(МДС 81-26.2001)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28.02.2001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13 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5244409"/>
                  </a:ext>
                </a:extLst>
              </a:tr>
              <a:tr h="14868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08.02.2017 № 75/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«Об утверждении Методических рекомендаций по разработке единичных расценок на строительные, специальные строительные, ремонтно-строительные работы, монтаж оборудования и пусконаладочные работы»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указания по разработке единичных расценок на строительные, монтажные, специальные строительные и ремонтно-строительные работы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(МДС 81-20.2000)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26.04.1999</a:t>
                      </a:r>
                      <a:b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30 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0" marR="4790" marT="4790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7772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95850" y="6830946"/>
            <a:ext cx="627725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26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C00000"/>
                </a:solidFill>
                <a:ea typeface="Times New Roman" pitchFamily="18" charset="0"/>
                <a:cs typeface="Times New Roman CYR"/>
              </a:rPr>
              <a:t>Методические документы, утвержденные Минстроем России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02127" y="1556792"/>
            <a:ext cx="184731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138" b="1">
              <a:solidFill>
                <a:srgbClr val="000000"/>
              </a:solidFill>
              <a:latin typeface="Arial Cyr"/>
            </a:endParaRPr>
          </a:p>
          <a:p>
            <a:pPr algn="ctr"/>
            <a:endParaRPr lang="ru-RU" sz="1138" b="1" dirty="0">
              <a:solidFill>
                <a:srgbClr val="000000"/>
              </a:solidFill>
              <a:latin typeface="Arial Cyr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98218"/>
              </p:ext>
            </p:extLst>
          </p:nvPr>
        </p:nvGraphicFramePr>
        <p:xfrm>
          <a:off x="432682" y="1442788"/>
          <a:ext cx="10006718" cy="5253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4107">
                  <a:extLst>
                    <a:ext uri="{9D8B030D-6E8A-4147-A177-3AD203B41FA5}">
                      <a16:colId xmlns="" xmlns:a16="http://schemas.microsoft.com/office/drawing/2014/main" val="2550921410"/>
                    </a:ext>
                  </a:extLst>
                </a:gridCol>
                <a:gridCol w="3124357">
                  <a:extLst>
                    <a:ext uri="{9D8B030D-6E8A-4147-A177-3AD203B41FA5}">
                      <a16:colId xmlns="" xmlns:a16="http://schemas.microsoft.com/office/drawing/2014/main" val="1305134564"/>
                    </a:ext>
                  </a:extLst>
                </a:gridCol>
                <a:gridCol w="1471429">
                  <a:extLst>
                    <a:ext uri="{9D8B030D-6E8A-4147-A177-3AD203B41FA5}">
                      <a16:colId xmlns="" xmlns:a16="http://schemas.microsoft.com/office/drawing/2014/main" val="3329702176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1980777787"/>
                    </a:ext>
                  </a:extLst>
                </a:gridCol>
              </a:tblGrid>
              <a:tr h="528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документ - 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документ - 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0320349"/>
                  </a:ext>
                </a:extLst>
              </a:tr>
              <a:tr h="650269">
                <a:tc rowSpan="3"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29 декабря 2016 г. № 1028/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"Об утверждении Методики применения сметных норм"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Методические рекомендации по применению государственных сметных норм на пусконаладочные работы (МДС 81-27.2007)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</a:t>
                      </a:r>
                      <a:r>
                        <a:rPr lang="ru-RU" sz="11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Росстроя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05.09.2007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СК-3253/02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отменен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891051"/>
                  </a:ext>
                </a:extLst>
              </a:tr>
              <a:tr h="685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применению государственных сметных норм на строительные и специальные строительные работы (ГЭСН-2001) (МДС 81-28.2001)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в ФРСН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 при разработке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750145"/>
                  </a:ext>
                </a:extLst>
              </a:tr>
              <a:tr h="488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применению государственных сметных норм на монтаж оборудования (ГЭСНм-2001) (МДС 81-29.2001)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в ФРСН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 при разработке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661188"/>
                  </a:ext>
                </a:extLst>
              </a:tr>
              <a:tr h="811744">
                <a:tc rowSpan="4"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от 09.02.2017 № 81/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«Об утверждении Методических рекомендаций по применению федеральных единичных расценок на строительные, специальные строительные, ремонтно-строительные, монтаж оборудования и пусконаладочные работы»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применению федеральных единичных расценок на строительные и специальные строительные работы (МДС 81-36.2004)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09.10.2003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отменен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871624"/>
                  </a:ext>
                </a:extLst>
              </a:tr>
              <a:tr h="66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применению федеральных единичных расценок на монтаж оборудования (МДС 81-37.2004)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09.08.2002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отменен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3289420"/>
                  </a:ext>
                </a:extLst>
              </a:tr>
              <a:tr h="62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применению федеральных единичных расценок на ремонтно-строительные работы (МДС 81-38.2004)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09.03.2004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отменен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3349778"/>
                  </a:ext>
                </a:extLst>
              </a:tr>
              <a:tr h="719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Указания по применению федеральных единичных расценок на пусконаладочные работы (МДС 81-40.2006)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Госстроя России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01.09.2003</a:t>
                      </a:r>
                      <a:b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отменен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374751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31241" y="6840000"/>
            <a:ext cx="372760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27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C00000"/>
                </a:solidFill>
                <a:ea typeface="Times New Roman" pitchFamily="18" charset="0"/>
                <a:cs typeface="Times New Roman CYR"/>
              </a:rPr>
              <a:t>Методические документы, утвержденные Минстроем России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02127" y="1556792"/>
            <a:ext cx="184731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138" b="1">
              <a:solidFill>
                <a:srgbClr val="000000"/>
              </a:solidFill>
              <a:latin typeface="Arial Cyr"/>
            </a:endParaRPr>
          </a:p>
          <a:p>
            <a:pPr algn="ctr"/>
            <a:endParaRPr lang="ru-RU" sz="1138" b="1" dirty="0">
              <a:solidFill>
                <a:srgbClr val="000000"/>
              </a:solidFill>
              <a:latin typeface="Arial Cyr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65906"/>
              </p:ext>
            </p:extLst>
          </p:nvPr>
        </p:nvGraphicFramePr>
        <p:xfrm>
          <a:off x="446855" y="1518692"/>
          <a:ext cx="9659171" cy="4719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176">
                  <a:extLst>
                    <a:ext uri="{9D8B030D-6E8A-4147-A177-3AD203B41FA5}">
                      <a16:colId xmlns="" xmlns:a16="http://schemas.microsoft.com/office/drawing/2014/main" val="2550921410"/>
                    </a:ext>
                  </a:extLst>
                </a:gridCol>
                <a:gridCol w="3319986">
                  <a:extLst>
                    <a:ext uri="{9D8B030D-6E8A-4147-A177-3AD203B41FA5}">
                      <a16:colId xmlns="" xmlns:a16="http://schemas.microsoft.com/office/drawing/2014/main" val="1305134564"/>
                    </a:ext>
                  </a:extLst>
                </a:gridCol>
                <a:gridCol w="1117139">
                  <a:extLst>
                    <a:ext uri="{9D8B030D-6E8A-4147-A177-3AD203B41FA5}">
                      <a16:colId xmlns="" xmlns:a16="http://schemas.microsoft.com/office/drawing/2014/main" val="3329702176"/>
                    </a:ext>
                  </a:extLst>
                </a:gridCol>
                <a:gridCol w="1221870">
                  <a:extLst>
                    <a:ext uri="{9D8B030D-6E8A-4147-A177-3AD203B41FA5}">
                      <a16:colId xmlns="" xmlns:a16="http://schemas.microsoft.com/office/drawing/2014/main" val="1980777787"/>
                    </a:ext>
                  </a:extLst>
                </a:gridCol>
              </a:tblGrid>
              <a:tr h="748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документ - 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документ - 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0320349"/>
                  </a:ext>
                </a:extLst>
              </a:tr>
              <a:tr h="25674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в рамках ГЗ-2017 (план ГГЭ) - методика применения нормативов цены строительства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Методические рекомендации по применению государственных сметных нормативов - укрупненных нормативов цены строительства различных видов объектов капитального строительства непроизводственного назначения и инженерной инфраструктуры (МДС 81-02-12-2011)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Минрегиона России от 04.10.2011 № 481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действующий, требует актуализации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810232"/>
                  </a:ext>
                </a:extLst>
              </a:tr>
              <a:tr h="1403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в рамках ГЗ-2017 (план ГГЭ) - методика применения нормативов цены конструктивных решений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Методическое документы по формированию сметного раздела проектной документации с применением укрупненных нормативов цены конструктивных решений (МДС 81-02-13-2014)</a:t>
                      </a: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Минстроя России </a:t>
                      </a:r>
                      <a:b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07.04.2014 г. </a:t>
                      </a:r>
                      <a:b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167/</a:t>
                      </a:r>
                      <a:r>
                        <a:rPr lang="ru-RU" sz="12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действующий,  требует актуализации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7" marR="4537" marT="4537" marB="0" anchor="ctr">
                    <a:lnL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9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52681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22186" y="6840000"/>
            <a:ext cx="381814" cy="288000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28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C00000"/>
                </a:solidFill>
                <a:ea typeface="Times New Roman" pitchFamily="18" charset="0"/>
                <a:cs typeface="Times New Roman CYR"/>
              </a:rPr>
              <a:t>Методические документы, утвержденные Минстроем России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9665596" y="7184172"/>
            <a:ext cx="911710" cy="1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spcBef>
                <a:spcPts val="882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52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8954" indent="-314982">
              <a:lnSpc>
                <a:spcPct val="93000"/>
              </a:lnSpc>
              <a:spcBef>
                <a:spcPts val="772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08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93000"/>
              </a:lnSpc>
              <a:spcBef>
                <a:spcPts val="661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6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3900" indent="-251986">
              <a:lnSpc>
                <a:spcPct val="93000"/>
              </a:lnSpc>
              <a:spcBef>
                <a:spcPts val="551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7872" indent="-251986">
              <a:lnSpc>
                <a:spcPct val="93000"/>
              </a:lnSpc>
              <a:spcBef>
                <a:spcPts val="551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71844" indent="-251986" defTabSz="495223" eaLnBrk="0" fontAlgn="base" hangingPunct="0">
              <a:lnSpc>
                <a:spcPct val="93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815" indent="-251986" defTabSz="495223" eaLnBrk="0" fontAlgn="base" hangingPunct="0">
              <a:lnSpc>
                <a:spcPct val="93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9787" indent="-251986" defTabSz="495223" eaLnBrk="0" fontAlgn="base" hangingPunct="0">
              <a:lnSpc>
                <a:spcPct val="93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83758" indent="-251986" defTabSz="495223" eaLnBrk="0" fontAlgn="base" hangingPunct="0">
              <a:lnSpc>
                <a:spcPct val="93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</a:t>
            </a:r>
            <a:endParaRPr lang="ru-RU" alt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940" name="Объект 10"/>
          <p:cNvSpPr>
            <a:spLocks noGrp="1"/>
          </p:cNvSpPr>
          <p:nvPr>
            <p:ph sz="quarter" idx="13"/>
          </p:nvPr>
        </p:nvSpPr>
        <p:spPr>
          <a:xfrm>
            <a:off x="1615258" y="366692"/>
            <a:ext cx="6682771" cy="20639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937"/>
              </a:spcAft>
            </a:pPr>
            <a:r>
              <a:rPr lang="ru-RU" altLang="ru-RU" sz="198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по исполнению Государственного задания 2017 предусмотрена разработка методических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8310" y="1683427"/>
            <a:ext cx="184731" cy="42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073" b="1">
              <a:solidFill>
                <a:srgbClr val="000000"/>
              </a:solidFill>
              <a:latin typeface="Arial Cyr"/>
            </a:endParaRPr>
          </a:p>
          <a:p>
            <a:pPr algn="ctr">
              <a:defRPr/>
            </a:pPr>
            <a:endParaRPr lang="ru-RU" sz="1073" b="1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9006" y="2033576"/>
            <a:ext cx="8625379" cy="5417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сметной стоимости строительства объектов капитального строительства, расположенных за пределами территории Российской Федерации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сметной стоимости строительства (реконструкции, капитального ремонта) объектов капитального строительства на территории Российской Федерации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затрат, связанных с осуществлением строительно-монтажных работ вахтовым методом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разработки сметных нормативов на работы по подготовке проектной документации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разработки сметных нормативов на работы по инженерным изысканиям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стоимости работ по подготовке проектной документации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стоимости работ по инженерным изысканиям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разработки и применения нормативов </a:t>
            </a:r>
            <a:r>
              <a:rPr lang="ru-RU" sz="1433" dirty="0" err="1">
                <a:latin typeface="Times New Roman"/>
                <a:ea typeface="Calibri"/>
                <a:cs typeface="Times New Roman"/>
              </a:rPr>
              <a:t>трудноустранимых</a:t>
            </a:r>
            <a:r>
              <a:rPr lang="ru-RU" sz="1433" dirty="0">
                <a:latin typeface="Times New Roman"/>
                <a:ea typeface="Calibri"/>
                <a:cs typeface="Times New Roman"/>
              </a:rPr>
              <a:t> потерь и отходов материалов в строительстве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величины накладных расходов в строительстве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величины сметной прибыли в строительстве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затрат на службу заказчика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затрат на строительство временных зданий и сооружений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Методика определения дополнительных затрат при производстве строительно-монтажных работ в зимнее время</a:t>
            </a:r>
            <a:endParaRPr lang="ru-RU" sz="1433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33" dirty="0">
                <a:latin typeface="Times New Roman"/>
                <a:ea typeface="Calibri"/>
                <a:cs typeface="Times New Roman"/>
              </a:rPr>
              <a:t>Инвентаризация справочников базовых цен (СБЦ) на проектные и изыскательские работы, включая выполнение работ по разработке концепции технического задания и финансово-экономического обоснования (97 шт.)</a:t>
            </a:r>
            <a:endParaRPr lang="ru-RU" sz="1433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87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3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52525" y="161600"/>
            <a:ext cx="8204834" cy="7663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endParaRPr lang="ru-RU" sz="2800" dirty="0" smtClean="0">
              <a:ea typeface="Times New Roman" pitchFamily="18" charset="0"/>
              <a:cs typeface="Times New Roman CYR"/>
            </a:endParaRPr>
          </a:p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НОРМАТИВНО-ПРАВОВАЯ БАЗА</a:t>
            </a:r>
            <a:endParaRPr lang="ru-RU" sz="2800" dirty="0">
              <a:ea typeface="Times New Roman" pitchFamily="18" charset="0"/>
              <a:cs typeface="Times New Roman CY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304" y="1522044"/>
            <a:ext cx="19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</a:rPr>
              <a:t>№ 369-ФЗ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096" y="1215205"/>
            <a:ext cx="295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</a:rPr>
              <a:t>О внесении изменений в градостроительный кодекс Российской Федерации и статьи 11 и 14 Федерального закона»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1184" y="1215205"/>
            <a:ext cx="295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Об инвестиционной деятельности в Российской Федерации, осуществляемой в форме капитальных вложений»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68237"/>
              </p:ext>
            </p:extLst>
          </p:nvPr>
        </p:nvGraphicFramePr>
        <p:xfrm>
          <a:off x="618602" y="2037030"/>
          <a:ext cx="954936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341086"/>
              </a:tblGrid>
              <a:tr h="492508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Сметные нормативы (за исключением укрупненных нормативов цены строительства), расценки, цены, методические и другие документы в сфере ценообразования и сметного нормирования в области градостроительной деятельности, которые включены в федеральный реестр сметных нормативов до 30 сентября 2017 года или которые утверждены органами исполнительной власти субъектов Российской Федерации в порядке, установленном до 3 июля 2016 года, </a:t>
                      </a:r>
                      <a:r>
                        <a:rPr lang="ru-RU" sz="13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применяются до даты, по состоянию на которую обеспечивается одновременное выполнение следующих условий: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включение сведений о соответствующих сметных нормативах, утвержденных в соответствии со статьей 8.3 Градостроительного кодекса Российской Федерации (в редакции настоящего Федерального закона), в федеральный реестр сметных нормативов в установленном порядке;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введение в действие указанных в </a:t>
                      </a:r>
                      <a:r>
                        <a:rPr lang="ru-RU" sz="13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пункте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настоящей части сметных нормативов;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размещение в федеральной государственной информационной системе ценообразования в строительстве сметных цен строительных ресурсов, определенных в соответствии с частью 5 статьи 8.3 Градостроительного кодекса Российской Федерации (в редакции настоящего Федерального закона).</a:t>
                      </a:r>
                    </a:p>
                    <a:p>
                      <a:pPr algn="just"/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Укрупненные нормативы цены строительства, которые включены в федеральный реестр сметных нормативов до 30 сентября 2017 года или утверждены органами исполнительной власти субъектов Российской Федерации в порядке, установленном до 3 июля 2016 года, применяются до даты, по состоянию на которую обеспечивается одновременное выполнение следующих условий: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размещение в федеральной государственной информационной системе ценообразования в строительстве соответствующих укрупненных нормативов цены строительства, разработанных и утвержденных в соответствии со статьей 8.3 Градостроительного кодекса Российской Федерации (в редакции настоящего Федерального закона);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введение в действие указанных в </a:t>
                      </a:r>
                      <a:r>
                        <a:rPr lang="ru-RU" sz="13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пункте 1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настоящей части укрупненных нормативов цены строительства.</a:t>
                      </a:r>
                    </a:p>
                    <a:p>
                      <a:pPr algn="just"/>
                      <a:endParaRPr lang="ru-RU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just" defTabSz="1007943" rtl="0" eaLnBrk="1" latinLnBrk="0" hangingPunct="1">
                        <a:buFontTx/>
                        <a:buNone/>
                      </a:pPr>
                      <a:endParaRPr lang="ru-RU" sz="11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9914" y="1061523"/>
            <a:ext cx="9527592" cy="921041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№ 191-ФЗ от 26.07.2017г.  О внесении изменений в градостроительный кодекс и признании утратившими силу отдельных положений законодательных актов Российской Федерации</a:t>
            </a:r>
            <a:endParaRPr lang="ru-RU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06123" y="0"/>
            <a:ext cx="10130315" cy="7710169"/>
          </a:xfrm>
          <a:prstGeom prst="roundRect">
            <a:avLst>
              <a:gd name="adj" fmla="val 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984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88848" y="-463730"/>
            <a:ext cx="8604380" cy="26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r>
              <a:rPr lang="ru-RU" altLang="ru-RU" sz="2646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НЦС – укрупненные нормативы цены строительства (государственные сметные нормативы)</a:t>
            </a: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en-GB" altLang="ru-RU" sz="2205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2363" y="1398191"/>
            <a:ext cx="9297350" cy="551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984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</a:t>
            </a:r>
          </a:p>
          <a:p>
            <a:pPr marL="377979" indent="-377979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en-US" sz="176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algn="just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65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НЦС предназначены для планирования  и оценки эффективности инвестиций (капитальных вложений)  и технико-экономических показателей в заданиях на проектирование. </a:t>
            </a:r>
            <a:endParaRPr lang="en-US" sz="165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979" indent="-377979" algn="just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65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Укрупненный норматив цены строительства (НЦС) </a:t>
            </a:r>
            <a:r>
              <a:rPr lang="ru-RU" sz="16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расчетный показатель, предназначенный для определения ценовых показателей объекта (комплекса объектов) капитального строительства на установленную единицу мощности на </a:t>
            </a:r>
            <a:r>
              <a:rPr lang="ru-RU" sz="165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предпроектной</a:t>
            </a:r>
            <a:r>
              <a:rPr lang="ru-RU" sz="16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инвестиционного проекта (стадии бюджетного планирования) </a:t>
            </a:r>
          </a:p>
          <a:p>
            <a:pPr marL="377979" indent="-377979" algn="just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6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Постановление Правительства РФ № 427 от 18.05.2009г., внесенные Постановлением правительства РФ от 15.06.2017г. № 712 «О внесении изменений в некоторые акты Правительства РФ».</a:t>
            </a:r>
          </a:p>
          <a:p>
            <a:pPr algn="just"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5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первый пункта 18 изложить в следующей редакции:</a:t>
            </a:r>
          </a:p>
          <a:p>
            <a:pPr algn="just"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5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"18. Предметом проверки сметной стоимости является изучение и оценка расчетов, содержащихся в сметной документации, в целях установления их соответствия сметным нормативам, включенным в федеральный реестр сметных нормативов, физическим объемам работ, конструктивным, организационно-технологическим и другим решениям, предусмотренным проектной документацией, а </a:t>
            </a:r>
            <a:r>
              <a:rPr lang="ru-RU" sz="1653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целях установления </a:t>
            </a:r>
            <a:r>
              <a:rPr lang="ru-RU" sz="1653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непревышения</a:t>
            </a:r>
            <a:r>
              <a:rPr lang="ru-RU" sz="1653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сметной стоимости над предполагаемой (предельной) стоимостью строительства, определенной с применением утвержденных Министерством строительства и жилищно-коммунального хозяйства Российской Федерации сметных нормативов, определяющих потребность в финансовых ресурсах, необходимых для создания единицы мощности строительной продукции (далее - укрупненные нормативы цены строительства). </a:t>
            </a:r>
            <a:r>
              <a:rPr lang="ru-RU" sz="165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предыдущей редакции фраза «</a:t>
            </a:r>
            <a:r>
              <a:rPr lang="ru-RU" sz="165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непревышения</a:t>
            </a:r>
            <a:r>
              <a:rPr lang="ru-RU" sz="165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сметной стоимости… </a:t>
            </a:r>
            <a:r>
              <a:rPr lang="ru-RU" sz="165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отсуствовала</a:t>
            </a:r>
            <a:r>
              <a:rPr lang="ru-RU" sz="165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54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54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4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4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4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69336" y="6971701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30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99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06123" y="0"/>
            <a:ext cx="10130315" cy="7710169"/>
          </a:xfrm>
          <a:prstGeom prst="roundRect">
            <a:avLst>
              <a:gd name="adj" fmla="val 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984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98331" y="446232"/>
            <a:ext cx="8205397" cy="207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r>
              <a:rPr lang="ru-RU" altLang="ru-RU" sz="2646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НЦС методики разработки и применения</a:t>
            </a: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en-GB" altLang="ru-RU" sz="2205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3107" y="1795422"/>
            <a:ext cx="9297351" cy="465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984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</a:t>
            </a: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en-US" sz="1984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377979" indent="-377979"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54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4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разработке укрупненных нормативов цены строительства</a:t>
            </a:r>
          </a:p>
          <a:p>
            <a:pPr algn="just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543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Утверждены Приказом Минстроя России от 07.02.2017 № </a:t>
            </a:r>
            <a:r>
              <a:rPr lang="ru-RU" sz="1543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69/пр</a:t>
            </a:r>
            <a:r>
              <a:rPr lang="ru-RU" sz="154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54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algn="just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54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применению государственных сметных нормативов – укрупненных нормативов цены строительства различных видов объектов капитального строительства непроизводственного назначения и инженерной инфраструктуры </a:t>
            </a:r>
          </a:p>
          <a:p>
            <a:pPr marL="377979" indent="-377979" algn="just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543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Приказом </a:t>
            </a:r>
            <a:r>
              <a:rPr lang="ru-RU" sz="1543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Минрегиона</a:t>
            </a:r>
            <a:r>
              <a:rPr lang="ru-RU" sz="1543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04.10.2011 № </a:t>
            </a:r>
            <a:r>
              <a:rPr lang="ru-RU" sz="1543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</a:t>
            </a:r>
            <a:r>
              <a:rPr lang="ru-RU" sz="1543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43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593" y="6924104"/>
            <a:ext cx="325730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fld id="{03DEBD65-4D24-4321-B19C-7B70476E7BD8}" type="slidenum">
              <a:rPr lang="ru-RU" sz="1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ctr" defTabSz="495223" fontAlgn="base">
                <a:lnSpc>
                  <a:spcPct val="80000"/>
                </a:lnSpc>
                <a:spcBef>
                  <a:spcPts val="551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370979" algn="l"/>
                  <a:tab pos="864451" algn="l"/>
                  <a:tab pos="1359674" algn="l"/>
                  <a:tab pos="1854895" algn="l"/>
                  <a:tab pos="2350118" algn="l"/>
                  <a:tab pos="2845339" algn="l"/>
                  <a:tab pos="3340562" algn="l"/>
                  <a:tab pos="3835784" algn="l"/>
                  <a:tab pos="4331006" algn="l"/>
                  <a:tab pos="4826228" algn="l"/>
                  <a:tab pos="5321450" algn="l"/>
                  <a:tab pos="5816672" algn="l"/>
                  <a:tab pos="6311894" algn="l"/>
                  <a:tab pos="6807116" algn="l"/>
                  <a:tab pos="7302338" algn="l"/>
                  <a:tab pos="7797560" algn="l"/>
                  <a:tab pos="8292783" algn="l"/>
                  <a:tab pos="8788004" algn="l"/>
                  <a:tab pos="9283227" algn="l"/>
                  <a:tab pos="9778448" algn="l"/>
                  <a:tab pos="10273671" algn="l"/>
                </a:tabLst>
                <a:defRPr/>
              </a:pPr>
              <a:t>31</a:t>
            </a:fld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61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06123" y="0"/>
            <a:ext cx="10130315" cy="7710169"/>
          </a:xfrm>
          <a:prstGeom prst="roundRect">
            <a:avLst>
              <a:gd name="adj" fmla="val 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 3" panose="05040102010807070707" pitchFamily="18" charset="2"/>
              <a:buNone/>
            </a:pPr>
            <a:endParaRPr lang="ru-RU" altLang="ru-RU" sz="1984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6138" y="231903"/>
            <a:ext cx="53435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/>
              <a:t>Приложение № 17 </a:t>
            </a:r>
          </a:p>
          <a:p>
            <a:r>
              <a:rPr lang="ru-RU" sz="1100" b="1" dirty="0"/>
              <a:t>к приказу Министерства строительства и жилищно- </a:t>
            </a:r>
          </a:p>
          <a:p>
            <a:r>
              <a:rPr lang="ru-RU" sz="1100" b="1" dirty="0"/>
              <a:t>коммунального хозяйства Российской Федерации </a:t>
            </a:r>
          </a:p>
          <a:p>
            <a:r>
              <a:rPr lang="ru-RU" sz="1100" b="1" dirty="0"/>
              <a:t>от « 28 » августа 2014 г. № 506/</a:t>
            </a:r>
            <a:r>
              <a:rPr lang="ru-RU" sz="1100" b="1" dirty="0" err="1"/>
              <a:t>пр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770" y="1030480"/>
            <a:ext cx="1006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/>
              <a:t>Коэффициенты перехода от цен базового района (Московская область) к уровню цен</a:t>
            </a:r>
          </a:p>
          <a:p>
            <a:pPr algn="ctr"/>
            <a:r>
              <a:rPr lang="ru-RU" sz="1200" b="1" dirty="0"/>
              <a:t>Субъектов Российской Федерации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8" y="1620570"/>
            <a:ext cx="9628352" cy="573084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326" y="7121013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32</a:t>
            </a:fld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06123" y="0"/>
            <a:ext cx="10130315" cy="7710169"/>
          </a:xfrm>
          <a:prstGeom prst="roundRect">
            <a:avLst>
              <a:gd name="adj" fmla="val 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984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25088" y="285238"/>
            <a:ext cx="8410138" cy="5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4926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r>
              <a:rPr lang="ru-RU" altLang="ru-RU" sz="2646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НЦС 2017</a:t>
            </a: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ru-RU" altLang="ru-RU" sz="2646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95223" fontAlgn="base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None/>
            </a:pPr>
            <a:endParaRPr lang="en-GB" altLang="ru-RU" sz="2205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62598" y="486332"/>
            <a:ext cx="9017363" cy="49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r>
              <a:rPr lang="ru-RU" sz="1984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</a:t>
            </a: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en-US" sz="1984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377979" indent="-377979"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1764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</a:t>
            </a: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цены строительства. НЦС 81-02-01-2017. Сборник № 01. Жилые здания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81-02-02-2017. Сборник № 02. Административные здания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81-02-04-2017. Сборник № 04. Объекты здравоохранения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81-02-05-2017. Сборник № 05. Спортивные здания и сооружения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81-02-16-2017. Сборник № 16. Малые архитектурные формы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81-02-17-2017. Сборник № 17. Озеленение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81-02-03-2017. Сборник</a:t>
            </a:r>
            <a:b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03. Объекты народного образования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81-02-09-2017. Сборник № 09. Мосты и путепроводы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81-02-06-2017. Сборник № 06. Объекты культуры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</a:t>
            </a:r>
            <a:r>
              <a:rPr lang="ru-RU" sz="121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НЦС </a:t>
            </a: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81-02-08-2017. Сборник № 08. Автомобильные дороги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81-02- 14-2017. Сборник № 14. Наружные сети водоснабжения и канализации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</a:t>
            </a:r>
            <a:r>
              <a:rPr lang="ru-RU" sz="121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НЦС </a:t>
            </a: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81-02-11-2017. Сборник № 11. Наружные сети связи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</a:t>
            </a:r>
            <a:r>
              <a:rPr lang="ru-RU" sz="121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НЦС </a:t>
            </a: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81-02-15-2017. Сборник № 15. Наружные сети газоснабжения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</a:t>
            </a:r>
            <a:r>
              <a:rPr lang="ru-RU" sz="121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НЦС </a:t>
            </a: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81-02-13-2017. Сборник № 13. Наружные тепловые сети</a:t>
            </a:r>
            <a:endParaRPr lang="ru-RU" sz="121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81-02-20-2017. Сборник № 20. Объекты морского и речного транспорта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81-02-12-2017. Сборник № 12. Наружные электрические сети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81-02-21-2017. Сборник № 21. Объекты энергетики (за исключением линейных)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81-02-18-2017. Сборник № 18. Объекты гражданской авиации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81-02-07-2017. Сборник № 07. Железные дороги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81-02-19-2017. Сборник № 19. Здания и сооружения городской инфраструктуры</a:t>
            </a:r>
          </a:p>
          <a:p>
            <a:pPr defTabSz="4952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Укрупненные нормативы цены строительства. НЦС 81-02-10-2017. Сборник № 10. Объекты метрополитена</a:t>
            </a: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99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99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99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7979" defTabSz="49522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9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9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99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99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99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99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99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95223" fontAlgn="base">
              <a:lnSpc>
                <a:spcPct val="80000"/>
              </a:lnSpc>
              <a:spcBef>
                <a:spcPts val="551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70979" algn="l"/>
                <a:tab pos="864451" algn="l"/>
                <a:tab pos="1359674" algn="l"/>
                <a:tab pos="1854895" algn="l"/>
                <a:tab pos="2350118" algn="l"/>
                <a:tab pos="2845339" algn="l"/>
                <a:tab pos="3340562" algn="l"/>
                <a:tab pos="3835784" algn="l"/>
                <a:tab pos="4331006" algn="l"/>
                <a:tab pos="4826228" algn="l"/>
                <a:tab pos="5321450" algn="l"/>
                <a:tab pos="5816672" algn="l"/>
                <a:tab pos="6311894" algn="l"/>
                <a:tab pos="6807116" algn="l"/>
                <a:tab pos="7302338" algn="l"/>
                <a:tab pos="7797560" algn="l"/>
                <a:tab pos="8292783" algn="l"/>
                <a:tab pos="8788004" algn="l"/>
                <a:tab pos="9283227" algn="l"/>
                <a:tab pos="9778448" algn="l"/>
                <a:tab pos="10273671" algn="l"/>
              </a:tabLst>
              <a:defRPr/>
            </a:pPr>
            <a:endParaRPr lang="ru-RU" sz="99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35226" y="6888939"/>
            <a:ext cx="683998" cy="402483"/>
          </a:xfrm>
        </p:spPr>
        <p:txBody>
          <a:bodyPr/>
          <a:lstStyle/>
          <a:p>
            <a:fld id="{E8DD0F05-9152-48D7-BAD1-3C9B5094FDFC}" type="slidenum">
              <a:rPr lang="ru-RU" sz="11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33</a:t>
            </a:fld>
            <a:endParaRPr lang="ru-RU"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73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9790" y="687966"/>
            <a:ext cx="8829236" cy="5395964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С</a:t>
            </a:r>
            <a:r>
              <a:rPr lang="ru-RU" sz="2200" b="1" dirty="0" smtClean="0"/>
              <a:t>огласно </a:t>
            </a:r>
            <a:r>
              <a:rPr lang="ru-RU" sz="2200" b="1" dirty="0"/>
              <a:t>пункту 1 Положения о Министерстве строительства и жилищно-коммунального хозяйства Российской Федерации, утвержденного постановлением Правительства Российской Федерации N 1038 от 18 ноября 2013 г. (далее - Положение), Минстрой России является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регулированию, в том числе в сфере жилищной политики, жилищно-коммунального хозяйства</a:t>
            </a:r>
            <a:r>
              <a:rPr lang="ru-RU" sz="2200" b="1" dirty="0" smtClean="0"/>
              <a:t>.</a:t>
            </a:r>
            <a:r>
              <a:rPr lang="ru-RU" sz="2200" b="1" dirty="0"/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В </a:t>
            </a:r>
            <a:r>
              <a:rPr lang="ru-RU" sz="2200" b="1" dirty="0"/>
              <a:t>соответствии с пунктом 6.2 Положения Минстрой России в целях реализации полномочий в установленной сфере деятельности имеет право давать юридическим и физическим лицам разъяснения по вопросам, отнесенным к установленной сфере </a:t>
            </a:r>
            <a:r>
              <a:rPr lang="ru-RU" sz="2200" b="1" dirty="0" smtClean="0"/>
              <a:t>деятельности Министерства.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9230937" y="6826313"/>
            <a:ext cx="8365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F501F6C-7403-4A72-9181-01E79D48116E}" type="slidenum">
              <a:rPr lang="ru-RU" sz="1100" b="1"/>
              <a:pPr/>
              <a:t>34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0743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4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152525" y="161600"/>
            <a:ext cx="8204834" cy="7663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endParaRPr lang="ru-RU" sz="2800" dirty="0" smtClean="0">
              <a:ea typeface="Times New Roman" pitchFamily="18" charset="0"/>
              <a:cs typeface="Times New Roman CYR"/>
            </a:endParaRPr>
          </a:p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НОРМАТИВНО-ПРАВОВАЯ БАЗА</a:t>
            </a:r>
            <a:endParaRPr lang="ru-RU" sz="2800" dirty="0">
              <a:ea typeface="Times New Roman" pitchFamily="18" charset="0"/>
              <a:cs typeface="Times New Roman CY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304" y="1522044"/>
            <a:ext cx="19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</a:rPr>
              <a:t>№ 369-ФЗ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096" y="1215205"/>
            <a:ext cx="295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</a:rPr>
              <a:t>О внесении изменений в градостроительный кодекс Российской Федерации и статьи 11 и 14 Федерального закона»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1184" y="1215205"/>
            <a:ext cx="295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Об инвестиционной деятельности в Российской Федерации, осуществляемой 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03596"/>
              </p:ext>
            </p:extLst>
          </p:nvPr>
        </p:nvGraphicFramePr>
        <p:xfrm>
          <a:off x="619914" y="2259565"/>
          <a:ext cx="9568086" cy="439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11"/>
                <a:gridCol w="9357275"/>
              </a:tblGrid>
              <a:tr h="43947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 (продолжение)</a:t>
                      </a: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До ввода в эксплуатацию федеральной государственной информационной системы ценообразования в строительстве на официальном сайте, определенном в соответствии с частью 4 статьи 57.2 Градостроительного кодекса Российской Федерации, федеральный реестр сметных нормативов размещается на официальном сайте федерального органа исполнительной власти, осуществляющего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в информационно-телекоммуникационной сети "Интернет".</a:t>
                      </a:r>
                    </a:p>
                    <a:p>
                      <a:pPr algn="just"/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Сметная стоимость строительства, реконструкции, капитального ремонта объектов капитального строительства, указанных в части 2.1 статьи 8.3 Градостроительного кодекса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 (в редакции настоящего Федерального закона), до дня утверждения порядка определения сметной стоимости, предусмотренной пунктом 7.17 части 1 статьи 6 Градостроительного кодекса Российской Федерации (в редакции настоящего Федерального закона), определяется в порядке, установленном до дня вступления в силу настоящего Федерального закона.</a:t>
                      </a:r>
                    </a:p>
                    <a:p>
                      <a:endParaRPr lang="ru-RU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 defTabSz="1007943" rtl="0" eaLnBrk="1" latinLnBrk="0" hangingPunct="1">
                        <a:buFontTx/>
                        <a:buNone/>
                      </a:pPr>
                      <a:endParaRPr lang="ru-RU" sz="13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9914" y="1061523"/>
            <a:ext cx="9527592" cy="921041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№ 191-ФЗ от 26.07.2017г.  О внесении изменений в градостроительный кодекс и признании утратившими силу отдельных положений законодательных актов Российской Федерации</a:t>
            </a:r>
            <a:endParaRPr lang="ru-RU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615" y="1220045"/>
            <a:ext cx="9527593" cy="1683631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5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985" y="1427646"/>
            <a:ext cx="275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ПП РФ № 959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8560" y="1220045"/>
            <a:ext cx="5085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Постановление Правительства Российской Федерации от 23.09.2016 № 959 «О федеральной государственной информационной системе ценообразования в строительстве»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8318"/>
              </p:ext>
            </p:extLst>
          </p:nvPr>
        </p:nvGraphicFramePr>
        <p:xfrm>
          <a:off x="1973662" y="3351503"/>
          <a:ext cx="7191343" cy="341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1343"/>
              </a:tblGrid>
              <a:tr h="696724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требований ПП РФ № 959 в ФГИС ЦС:</a:t>
                      </a:r>
                      <a:endParaRPr lang="ru-RU" dirty="0"/>
                    </a:p>
                  </a:txBody>
                  <a:tcPr/>
                </a:tc>
              </a:tr>
              <a:tr h="2713488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dirty="0" smtClean="0"/>
                        <a:t>ведение федерального реестра сметных нормативов;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dirty="0" smtClean="0"/>
                        <a:t>ведение классификатора строительных ресурсов;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dirty="0" smtClean="0"/>
                        <a:t>мониторинг</a:t>
                      </a:r>
                      <a:r>
                        <a:rPr lang="ru-RU" baseline="0" dirty="0" smtClean="0"/>
                        <a:t> цен строительных ресурсов;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baseline="0" dirty="0" smtClean="0"/>
                        <a:t>управление безопасностью;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baseline="0" dirty="0" smtClean="0"/>
                        <a:t>обеспечение доступа к сведениям информационной системы;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baseline="0" dirty="0" smtClean="0"/>
                        <a:t>хранение информации и истории ее изменений.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8" y="269533"/>
            <a:ext cx="820592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0407" y="1737362"/>
            <a:ext cx="9527593" cy="1683631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6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9" name="Объект 10"/>
          <p:cNvSpPr>
            <a:spLocks noGrp="1"/>
          </p:cNvSpPr>
          <p:nvPr>
            <p:ph sz="quarter" idx="13"/>
          </p:nvPr>
        </p:nvSpPr>
        <p:spPr>
          <a:xfrm>
            <a:off x="1152525" y="233363"/>
            <a:ext cx="8149971" cy="126005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endParaRPr lang="ru-RU" sz="2800" dirty="0" smtClean="0">
              <a:ea typeface="Times New Roman" pitchFamily="18" charset="0"/>
              <a:cs typeface="Times New Roman CYR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ПОДСИСТЕМА ВЕДЕНИЯ ФЕДЕРАЛЬНОГО</a:t>
            </a:r>
          </a:p>
          <a:p>
            <a:pPr algn="ctr">
              <a:lnSpc>
                <a:spcPct val="100000"/>
              </a:lnSpc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 РЕЕСТРА СМЕТНЫХ НОРМАТИВОВ</a:t>
            </a:r>
            <a:endParaRPr lang="ru-RU" sz="2800" dirty="0">
              <a:ea typeface="Times New Roman" pitchFamily="18" charset="0"/>
              <a:cs typeface="Times New Roman CY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77" y="1809391"/>
            <a:ext cx="2759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В соответствии с ПП РФ № 959 от 23.09.2016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248" y="2024834"/>
            <a:ext cx="5085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Постановление Правительства Российской Федерации от 23.09.2016 № 959 «О федеральной государственной информационной системе ценообразования в строительстве»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70368" y="3708465"/>
          <a:ext cx="9705315" cy="277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578"/>
                <a:gridCol w="5729737"/>
              </a:tblGrid>
              <a:tr h="2777678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функциональных возможностей согласно требованиям технического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сметных нормативов;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сметных нормативов в иерархическом виде и возможность навигации по ним;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плана разработки</a:t>
                      </a:r>
                      <a:r>
                        <a:rPr lang="ru-RU" sz="1984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сметных нормативов, включающего перечень работ со сроками на текущий календарный год.</a:t>
                      </a:r>
                      <a:endParaRPr lang="ru-RU" sz="1984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3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0407" y="1737362"/>
            <a:ext cx="9527593" cy="1683631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7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9" name="Объект 10"/>
          <p:cNvSpPr>
            <a:spLocks noGrp="1"/>
          </p:cNvSpPr>
          <p:nvPr>
            <p:ph sz="quarter" idx="13"/>
          </p:nvPr>
        </p:nvSpPr>
        <p:spPr>
          <a:xfrm>
            <a:off x="1152525" y="233363"/>
            <a:ext cx="8149971" cy="126005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endParaRPr lang="ru-RU" sz="2800" dirty="0" smtClean="0">
              <a:ea typeface="Times New Roman" pitchFamily="18" charset="0"/>
              <a:cs typeface="Times New Roman CYR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ПОДСИСТЕМА ВЕДЕНИЯ КЛАССИФИКАТОРА СТРОИТЕЛЬНЫХ РЕСУРСОВ</a:t>
            </a:r>
            <a:endParaRPr lang="ru-RU" sz="2800" dirty="0">
              <a:ea typeface="Times New Roman" pitchFamily="18" charset="0"/>
              <a:cs typeface="Times New Roman CY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77" y="1809391"/>
            <a:ext cx="2759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В соответствии с ПП РФ № 959 от 23.09.2016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3632" y="1938313"/>
            <a:ext cx="6274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ПОДСИСТЕМА ВЕДЕНИЯ КЛАССИФИКАТОРА СТРОИТЕЛЬНЫХ РЕСУРСОВ, </a:t>
            </a:r>
          </a:p>
          <a:p>
            <a:r>
              <a:rPr lang="ru-RU" sz="1600" dirty="0">
                <a:solidFill>
                  <a:prstClr val="white"/>
                </a:solidFill>
              </a:rPr>
              <a:t>о</a:t>
            </a:r>
            <a:r>
              <a:rPr lang="ru-RU" sz="1600" dirty="0" smtClean="0">
                <a:solidFill>
                  <a:prstClr val="white"/>
                </a:solidFill>
              </a:rPr>
              <a:t>беспечивающая размещение классификатора строительных ресурсов, навигацию и поиск по классификатору строительных ресурсов в информационной системе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52525" y="3724690"/>
          <a:ext cx="8611642" cy="311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578"/>
                <a:gridCol w="5084064"/>
              </a:tblGrid>
              <a:tr h="1353415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функциональных возможностей согласно требованиям технического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классификатора строительных ресурсов;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навигации, поиска и фильтрации информации по классификатору строительных</a:t>
                      </a:r>
                      <a:r>
                        <a:rPr lang="ru-RU" sz="1984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ресурсов</a:t>
                      </a: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984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lang="ru-RU" sz="1984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выгрузки классификатора строительных ресурсов.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ru-RU" sz="1984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1" y="1493422"/>
            <a:ext cx="9541824" cy="2359150"/>
          </a:xfrm>
          <a:prstGeom prst="rect">
            <a:avLst/>
          </a:prstGeom>
          <a:solidFill>
            <a:srgbClr val="9D2235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00" tIns="48750" rIns="97500" bIns="48750" anchor="ctr"/>
          <a:lstStyle>
            <a:defPPr>
              <a:defRPr lang="ru-RU"/>
            </a:defPPr>
            <a:lvl1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  <a:defRPr sz="200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 CY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>
                <a:solidFill>
                  <a:srgbClr val="191B0E"/>
                </a:solidFill>
              </a:rPr>
              <a:pPr/>
              <a:t>8</a:t>
            </a:fld>
            <a:endParaRPr lang="ru-RU" dirty="0">
              <a:solidFill>
                <a:srgbClr val="191B0E"/>
              </a:solidFill>
            </a:endParaRPr>
          </a:p>
        </p:txBody>
      </p:sp>
      <p:sp>
        <p:nvSpPr>
          <p:cNvPr id="9" name="Объект 10"/>
          <p:cNvSpPr>
            <a:spLocks noGrp="1"/>
          </p:cNvSpPr>
          <p:nvPr>
            <p:ph sz="quarter" idx="13"/>
          </p:nvPr>
        </p:nvSpPr>
        <p:spPr>
          <a:xfrm>
            <a:off x="1152525" y="233363"/>
            <a:ext cx="8149971" cy="126005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endParaRPr lang="ru-RU" sz="2800" dirty="0" smtClean="0">
              <a:ea typeface="Times New Roman" pitchFamily="18" charset="0"/>
              <a:cs typeface="Times New Roman CYR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73075" algn="l"/>
                <a:tab pos="952500" algn="l"/>
                <a:tab pos="1431925" algn="l"/>
                <a:tab pos="1911350" algn="l"/>
                <a:tab pos="2390775" algn="l"/>
                <a:tab pos="2870200" algn="l"/>
                <a:tab pos="3348038" algn="l"/>
                <a:tab pos="3827463" algn="l"/>
                <a:tab pos="4306888" algn="l"/>
                <a:tab pos="4786313" algn="l"/>
                <a:tab pos="5264150" algn="l"/>
                <a:tab pos="5743575" algn="l"/>
                <a:tab pos="6221413" algn="l"/>
                <a:tab pos="6700838" algn="l"/>
                <a:tab pos="7180263" algn="l"/>
                <a:tab pos="7659688" algn="l"/>
                <a:tab pos="8139113" algn="l"/>
                <a:tab pos="8618538" algn="l"/>
                <a:tab pos="9097963" algn="l"/>
                <a:tab pos="9575800" algn="l"/>
              </a:tabLst>
            </a:pPr>
            <a:r>
              <a:rPr lang="ru-RU" sz="2800" dirty="0" smtClean="0">
                <a:ea typeface="Times New Roman" pitchFamily="18" charset="0"/>
                <a:cs typeface="Times New Roman CYR"/>
              </a:rPr>
              <a:t>ПОДСИСТЕМА МОНИТОРИНГА ЦЕН СТРОИТЕЛЬНЫХ РЕСУРСОВ</a:t>
            </a:r>
            <a:endParaRPr lang="ru-RU" sz="2800" dirty="0">
              <a:ea typeface="Times New Roman" pitchFamily="18" charset="0"/>
              <a:cs typeface="Times New Roman CY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77" y="1809391"/>
            <a:ext cx="2759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В соответствии с ПП РФ № 959 от 23.09.2016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3632" y="1493422"/>
            <a:ext cx="6274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ПОДСИСТЕМА МОНИТОРИНГА ЦЕН СТРОИТЕЛЬНЫХ РЕСУРСОВ, 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обеспечивающая сбор информации о ценах строительных ресурсов, ее обработку для формирования сметных цен строительных ресурсов, размещение информации об обладателях информации, размещение методики определения сметных цен строительных ресурсов, методики применения сметных норм и сметных цен строительных ресурсов»</a:t>
            </a:r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48641" y="3555525"/>
          <a:ext cx="9541824" cy="374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607"/>
                <a:gridCol w="5633217"/>
              </a:tblGrid>
              <a:tr h="3747483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функциональных возможностей согласно требованиям технического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сбора информации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ценах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строительных ресурсов;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обработки информации для формирования сметных цен строительных ресурсов (автоматизированная первичная проверка введенных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данных)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информации о производителях, поставщиках услуг;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методик определения сметных цен строительных ресурсов;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сметных цен строительных ресурсов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067453" y="6840000"/>
            <a:ext cx="434567" cy="288000"/>
          </a:xfrm>
        </p:spPr>
        <p:txBody>
          <a:bodyPr/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МОНИТОРИНГ </a:t>
            </a:r>
            <a:r>
              <a:rPr lang="ru-RU" dirty="0">
                <a:cs typeface="Arial" panose="020B0604020202020204" pitchFamily="34" charset="0"/>
              </a:rPr>
              <a:t>ЦЕН СТРОИТЕЛЬНЫХ РЕСУРСОВ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23019" y="1522843"/>
          <a:ext cx="8678172" cy="476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29"/>
                <a:gridCol w="1268972"/>
                <a:gridCol w="4564300"/>
                <a:gridCol w="855471"/>
              </a:tblGrid>
              <a:tr h="1191455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Порядок мониторинга цен строительных ресурсов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Постановление Правительства РФ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23 декабря 2016 г. N 1452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 мониторинге цен строительных ресурсов»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  <a:tr h="1404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Классификатор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строительных ресурсов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 и порядок</a:t>
                      </a:r>
                      <a:r>
                        <a:rPr lang="en-US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ведения классификатора строительных ресурсов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Формы предоставления информации,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необходимой для формирования сметных цен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Приказ Минстроя до 01 марта 2017 года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  <a:tr h="1404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Государственная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информационная система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Постановление Правительства РФ от 23.09.2016 N 959 «О федеральной государственной информационной системе ценообразования в строительстве»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Ввод системы  - 30 сентября 2017 года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  <a:tr h="765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Сметные цены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строительных ресурсов</a:t>
                      </a: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Размещение цен строительных ресурсов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в ГИС – 15 декабря 2017 года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</a:tbl>
          </a:graphicData>
        </a:graphic>
      </p:graphicFrame>
      <p:pic>
        <p:nvPicPr>
          <p:cNvPr id="30" name="Рисунок 29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05670" y="1850647"/>
            <a:ext cx="404613" cy="65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00677" y="3119891"/>
            <a:ext cx="404613" cy="65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06797" y="4539961"/>
            <a:ext cx="404613" cy="65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Картинки по запросу ЧЕЛОВЕЧЕК С МИШЕНЬ ДЛЯ ПРЕЗЕНТ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6707" r="2862" b="7302"/>
          <a:stretch/>
        </p:blipFill>
        <p:spPr bwMode="auto">
          <a:xfrm>
            <a:off x="8812802" y="5528122"/>
            <a:ext cx="680684" cy="675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3421747" y="2063802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421746" y="3355474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421745" y="4735864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421747" y="5744874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1423</TotalTime>
  <Words>3168</Words>
  <Application>Microsoft Office PowerPoint</Application>
  <PresentationFormat>Произвольный</PresentationFormat>
  <Paragraphs>508</Paragraphs>
  <Slides>34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Arial Cyr</vt:lpstr>
      <vt:lpstr>Calibri</vt:lpstr>
      <vt:lpstr>Century Gothic</vt:lpstr>
      <vt:lpstr>Franklin Gothic Book</vt:lpstr>
      <vt:lpstr>Open Sans</vt:lpstr>
      <vt:lpstr>Tahoma</vt:lpstr>
      <vt:lpstr>Times New Roman</vt:lpstr>
      <vt:lpstr>Times New Roman CYR</vt:lpstr>
      <vt:lpstr>Wingdings 3</vt:lpstr>
      <vt:lpstr>Легкий дым</vt:lpstr>
      <vt:lpstr>2_Легкий дым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пункту 1 Положения о Министерстве строительства и жилищно-коммунального хозяйства Российской Федерации, утвержденного постановлением Правительства Российской Федерации N 1038 от 18 ноября 2013 г. (далее - Положение), Минстрой России является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регулированию, в том числе в сфере жилищной политики, жилищно-коммунального хозяйства.  В соответствии с пунктом 6.2 Положения Минстрой России в целях реализации полномочий в установленной сфере деятельности имеет право давать юридическим и физическим лицам разъяснения по вопросам, отнесенным к установленной сфере деятельности Министерства.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Chelyapin</dc:creator>
  <cp:lastModifiedBy>Татьяна</cp:lastModifiedBy>
  <cp:revision>181</cp:revision>
  <dcterms:created xsi:type="dcterms:W3CDTF">2016-11-16T10:48:18Z</dcterms:created>
  <dcterms:modified xsi:type="dcterms:W3CDTF">2017-09-28T05:50:03Z</dcterms:modified>
</cp:coreProperties>
</file>