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4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9" r:id="rId14"/>
    <p:sldId id="280" r:id="rId15"/>
    <p:sldId id="281" r:id="rId16"/>
    <p:sldId id="278" r:id="rId17"/>
    <p:sldId id="282" r:id="rId18"/>
    <p:sldId id="283" r:id="rId19"/>
    <p:sldId id="284" r:id="rId20"/>
    <p:sldId id="285" r:id="rId21"/>
    <p:sldId id="286" r:id="rId22"/>
    <p:sldId id="28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i" initials="c" lastIdx="1" clrIdx="0">
    <p:extLst>
      <p:ext uri="{19B8F6BF-5375-455C-9EA6-DF929625EA0E}">
        <p15:presenceInfo xmlns:p15="http://schemas.microsoft.com/office/powerpoint/2012/main" userId="cs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8"/>
    </p:cViewPr>
  </p:sorterViewPr>
  <p:notesViewPr>
    <p:cSldViewPr snapToGrid="0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0T15:48:41.261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3171-4861-478B-97FD-E67B3586DCA6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6ECEF-AD5A-4009-B759-F6EA7B898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9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ECEF-AD5A-4009-B759-F6EA7B89818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97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125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98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586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25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19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238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96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89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14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3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1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82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55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1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72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5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13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7FC41C-F8F1-4FB9-9708-FF3C8163B12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D0FDDC7-D259-46B8-976D-EEEE7A440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5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stroyrf.ru/upload/iblock/158/prikaz-41pr-dopolnenie-gesn-fer.pdf" TargetMode="External"/><Relationship Id="rId2" Type="http://schemas.openxmlformats.org/officeDocument/2006/relationships/hyperlink" Target="http://www.all-smety.ru/company/news/v-prodazhe-novaya-baza-fsnb-gesn-fer-2017/view.officeapps.live.com/op/view.aspx?src=http://www.minstroyrf.ru/upload/iblock/254/frsn_po_sostoyaniyu_na_20_03_2017.xlsx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ll-smety.ru/company/news/o-stoimosti-dopolneniya-3-k-fsnb-2014-i-baze-2017/" TargetMode="External"/><Relationship Id="rId4" Type="http://schemas.openxmlformats.org/officeDocument/2006/relationships/hyperlink" Target="http://www.minstroyrf.ru/press/minstroy-rossii-utverdil-646-dopolneniy-v-sborniki-smetnykh-norm-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arccs.ru/system/files/userupload/pismo_gosstroya_rb_ot_27_marta_2017_goda_no12-14_57.pdf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5950" y="285750"/>
            <a:ext cx="9617072" cy="37105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дополнения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территориальной сметно-нормативной базе Республики Башкортостан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26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9225" y="1380068"/>
            <a:ext cx="10083798" cy="261619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и дополнений в федеральную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сметно-нормативную базу ФСНБ-2001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76976" y="4501092"/>
            <a:ext cx="5226047" cy="13885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федеральная сметно-нормативная база 2017 года.</a:t>
            </a:r>
          </a:p>
        </p:txBody>
      </p:sp>
    </p:spTree>
    <p:extLst>
      <p:ext uri="{BB962C8B-B14F-4D97-AF65-F5344CB8AC3E}">
        <p14:creationId xmlns:p14="http://schemas.microsoft.com/office/powerpoint/2010/main" val="366341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38375" y="318149"/>
            <a:ext cx="9039225" cy="598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Минстроя России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1038/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№ 1039/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30 декабря 2016 года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утверждена и 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добавлена в реестр сметных нормативов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новая редакции ГЭСН и ФЕР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применения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31.03.2017 года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Минстроя России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№ 41/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от 24 января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2017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646 дополнений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сборники ГЭСН-2014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более 7000 изменений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сборники ФЕР-2014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(ГЭСН-2001 и ФЕР-2001 в редакции 2014 года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редакции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приказов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Минстроя России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660/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№ 661/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29.03.2017 г.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вышеуказанные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сметные нормативы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новой редакции ГЭСН и ФЕР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вводятся с 28 апреля 2017 года.  </a:t>
            </a: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Дополнение № 3 к сметно-нормативной базе ФСНБ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(редакция базы 2014года) по приказу 41/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24 января 2017 года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отменяются с 28 апреля 2017 года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Минстроя России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№ 886/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15 июня 2017 года в реестр добавлены сведения об изменениях и дополнениях в государственные сметные нормативы (ГЭСН-2017, ФЕР-2017 (с Изм. 1)).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6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2125" y="459535"/>
            <a:ext cx="9067800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ГЭСН-2017,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ФЕР-2017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цен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базе остался тот же -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01.01.2000 года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полном объеме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изменены коды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материальных ресурсов, изменены коды механизмов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новым Классификатором строительных ресурсов (КСР);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Новый Классификатор строительных ресурсов (КСР)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 книг на материалы, изделия и конструкции; 9 книг на оборудование; 21 раздел по области применения машин и механизмов.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Новый классификатор строительных ресурсов призван обеспечить принципы гармонизации с общероссийским классификатором продукции по видам экономической деятельности (ОКПД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 осуществлена по области применения строительного ресурса (специализированным видам работ) и характеристикам строительного ресурса. В структуру ОКПД 2 заложены определенные преимущества, особенно в части пополнения ФГИС новыми материалами, изделиями, оборудованием и т. п.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8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48244"/>
              </p:ext>
            </p:extLst>
          </p:nvPr>
        </p:nvGraphicFramePr>
        <p:xfrm>
          <a:off x="1170432" y="358636"/>
          <a:ext cx="10799064" cy="6485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110"/>
                <a:gridCol w="10167954"/>
              </a:tblGrid>
              <a:tr h="244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Материалы,  изделия и конструкции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01. Материалы для строительных и дорожных работ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02. Щебень, гравий, песок, шлаки, смеси, глины, грунты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3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03. Цементы, гипс, известь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99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4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04. Бетоны, растворы, смеси строительные и асфальтобетонные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5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05. Изделия из бетона, цемента и гипса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6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06. Изделия керамические строительные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7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07. Металлоконструкции строительные и их части из черных металлов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8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08. Изделия металлические, металлопрокат, канаты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40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9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09. Металлоконструкции строительные и их части из алюминия и алюминиевых сплавов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10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10. Изделия прокатно-тянутые из цветных металлов и цветные металлы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11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11. Изделия и конструкции из дерева и пластмассовых профилей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84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12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12. Материалы и изделия кровельные рулонные, гидроизоляционные и теплоизоляционные, звукоизоляционные, черепица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13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13. Изделия из природного камня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20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14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14. Материалы лакокрасочные, антикоррозийные, защитные и аналогичные покрытия, клеи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15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15. Малые архитектурные формы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16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16. Материалы для садово-паркового и зеленого строительства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17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17. Материалы и изделия огнеупорные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11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18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18. Материалы и изделия для систем водоснабжения, канализации, теплоснабжения, газоснабжения 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35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19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19. Материалы и изделия для систем вентиляции и кондиционирования воздуха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20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20. Материалы монтажные и </a:t>
                      </a:r>
                      <a:r>
                        <a:rPr lang="ru-RU" sz="1300" b="1" dirty="0" err="1">
                          <a:effectLst/>
                        </a:rPr>
                        <a:t>электроустановочные</a:t>
                      </a:r>
                      <a:r>
                        <a:rPr lang="ru-RU" sz="1300" b="1" dirty="0">
                          <a:effectLst/>
                        </a:rPr>
                        <a:t>, изделия и конструкции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21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21. Продукция кабельная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22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22. Материалы для систем и сооружений связи, радиовещания и телевидения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23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23. Трубы и трубопроводы, фасонные и соединительные части, фитинги стальные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24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24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24. Трубы и трубопроводы, фасонные и соединительные части, фитинги из других материалов, кроме бетонных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25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25. Материалы для строительства железных дорог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26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26. Материалы и изделия для метрополитенов и тоннелей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  <a:tr h="177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27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Книга 27. Материалы и изделия для сетей экологически чистого транспорта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34" marR="27534" marT="0" marB="0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637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Структура Классификатора строительных ресурсов (КСР)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1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733168"/>
              </p:ext>
            </p:extLst>
          </p:nvPr>
        </p:nvGraphicFramePr>
        <p:xfrm>
          <a:off x="2552700" y="781053"/>
          <a:ext cx="8115300" cy="5029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355"/>
                <a:gridCol w="7611945"/>
              </a:tblGrid>
              <a:tr h="38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61. Оборудование и устройства электронные связи, радиовещания, телевидения, охранно-пожарная сигнализация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62. Оборудование, устройства и аппаратура электрические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63. Оборудование, устройства и аппаратура для систем теплоснабжения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64. Оборудование, устройства и аппаратура для систем вентиляции и кондиционирования воздуха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65. Оборудование, устройства и аппаратура для водоснабжения и канализации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66. Оборудование, устройства и аппаратура для системы газоснабжения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67. Лифты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68. Насосы и станции для перекачки и поднятия жидкостей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69. Арматура трубопроводная 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воздуховодная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электроприводом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10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63587"/>
              </p:ext>
            </p:extLst>
          </p:nvPr>
        </p:nvGraphicFramePr>
        <p:xfrm>
          <a:off x="2143124" y="137488"/>
          <a:ext cx="8715375" cy="7045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575"/>
                <a:gridCol w="8174800"/>
              </a:tblGrid>
              <a:tr h="255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Машины и механизмы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 91. Машины и механизмы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91.01. Машины для земляных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91.02. Машины и агрегаты для свайных и шпунтовых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5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91.03. Машины и агрегаты для тоннелестроения, горнопроходческих работ и строительства метрополитенов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91.04. Машины и агрегаты для бурения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91.05. Краны, кроме плавучих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91.06. Машины и механизмы подъемно-транспортные, кроме кранов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91.07. Машины для приготовления, подачи и укладки бетона и раствора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91.08. Машины для дорожного и аэродромного строительства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91.09. Машины для железнодорожного строительства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91.10. Машины для строительства магистральных трубопроводов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91.11. Машины для сооружений линий связи и электропередач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91.12. Машины для водохозяйственного строительства и мелиоративных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91.13. Средства автотранспортные специального назначения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91.14. Средства транспортные для транспортировки строительных материалов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91.15. Тракторы, прицепы тракторные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91.16. Электростанции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5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91.17. Устройства для термической обработки, сварки, испытаний и контроля сварных соединений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91.18. Станции компрессорные, компрессоры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91.19. Насосы, станции насосные, холодильные и замораживающие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91.20. Суда, плавучие машины и агрегаты для подводно-технических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  <a:tr h="25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91.21. Инструменты механизированные, приспособления, станки, агрегаты прочие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29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0"/>
          <p:cNvSpPr txBox="1">
            <a:spLocks/>
          </p:cNvSpPr>
          <p:nvPr/>
        </p:nvSpPr>
        <p:spPr>
          <a:xfrm>
            <a:off x="2291841" y="374996"/>
            <a:ext cx="7399692" cy="76184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2177" smtClean="0">
                <a:latin typeface="Open Sans"/>
              </a:rPr>
              <a:t>Структура кода классификатора строительных ресурсов</a:t>
            </a:r>
            <a:endParaRPr lang="ru-RU" sz="2177" b="1" smtClean="0">
              <a:latin typeface="Open Sans"/>
            </a:endParaRPr>
          </a:p>
          <a:p>
            <a:endParaRPr lang="ru-RU" sz="2177" b="1" smtClean="0">
              <a:latin typeface="Open Sans"/>
            </a:endParaRPr>
          </a:p>
          <a:p>
            <a:endParaRPr lang="ru-RU" sz="2177" dirty="0">
              <a:latin typeface="Open Sans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12841" y="3445655"/>
            <a:ext cx="7446976" cy="1855319"/>
          </a:xfrm>
          <a:prstGeom prst="roundRect">
            <a:avLst/>
          </a:prstGeom>
          <a:solidFill>
            <a:srgbClr val="F4F5F9"/>
          </a:solidFill>
          <a:ln w="19050">
            <a:solidFill>
              <a:srgbClr val="A77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33" dirty="0">
              <a:solidFill>
                <a:prstClr val="white"/>
              </a:solidFill>
              <a:latin typeface="Open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6769" y="3474196"/>
            <a:ext cx="6079113" cy="594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33" dirty="0">
                <a:solidFill>
                  <a:prstClr val="black"/>
                </a:solidFill>
                <a:latin typeface="Open Sans"/>
              </a:rPr>
              <a:t>Код ресурса </a:t>
            </a:r>
          </a:p>
          <a:p>
            <a:pPr algn="ctr"/>
            <a:r>
              <a:rPr lang="ru-RU" sz="1633" dirty="0">
                <a:solidFill>
                  <a:prstClr val="black"/>
                </a:solidFill>
                <a:latin typeface="Open Sans"/>
              </a:rPr>
              <a:t>«Машины и механизмы»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573377" y="4135205"/>
            <a:ext cx="4905520" cy="980422"/>
            <a:chOff x="2615178" y="1835532"/>
            <a:chExt cx="4395838" cy="1080734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615178" y="1835532"/>
              <a:ext cx="4395838" cy="827629"/>
              <a:chOff x="2615178" y="1835532"/>
              <a:chExt cx="4395838" cy="827629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2626411" y="1849107"/>
                <a:ext cx="1979718" cy="65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4261360" y="1835532"/>
                <a:ext cx="2749656" cy="65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XX.XX.XX-XXX</a:t>
                </a:r>
                <a:endParaRPr lang="ru-RU" sz="3266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14" name="Правая фигурная скобка 13"/>
              <p:cNvSpPr/>
              <p:nvPr/>
            </p:nvSpPr>
            <p:spPr>
              <a:xfrm rot="5400000">
                <a:off x="3257733" y="1517127"/>
                <a:ext cx="443079" cy="1728190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15" name="Правая фигурная скобка 14"/>
              <p:cNvSpPr/>
              <p:nvPr/>
            </p:nvSpPr>
            <p:spPr>
              <a:xfrm rot="5400000">
                <a:off x="4401506" y="2080172"/>
                <a:ext cx="443079" cy="577433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16" name="Правая фигурная скобка 15"/>
              <p:cNvSpPr/>
              <p:nvPr/>
            </p:nvSpPr>
            <p:spPr>
              <a:xfrm rot="5400000">
                <a:off x="4980438" y="2129194"/>
                <a:ext cx="443079" cy="504056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17" name="Правая фигурная скобка 16"/>
              <p:cNvSpPr/>
              <p:nvPr/>
            </p:nvSpPr>
            <p:spPr>
              <a:xfrm rot="5400000">
                <a:off x="5566841" y="2212229"/>
                <a:ext cx="443079" cy="458785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18" name="Правая фигурная скобка 17"/>
              <p:cNvSpPr/>
              <p:nvPr/>
            </p:nvSpPr>
            <p:spPr>
              <a:xfrm rot="5400000">
                <a:off x="6308503" y="2041658"/>
                <a:ext cx="443079" cy="702491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2620339" y="2599052"/>
              <a:ext cx="1763855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ОКПД 2 (КПЕС 2008)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49100" y="2604315"/>
              <a:ext cx="651422" cy="286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89" dirty="0">
                  <a:solidFill>
                    <a:prstClr val="black"/>
                  </a:solidFill>
                  <a:latin typeface="Open Sans"/>
                </a:rPr>
                <a:t>Книга</a:t>
              </a:r>
              <a:endParaRPr lang="ru-RU" sz="1270" dirty="0">
                <a:solidFill>
                  <a:prstClr val="black"/>
                </a:solidFill>
                <a:latin typeface="Open Sans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51998" y="2614442"/>
              <a:ext cx="725733" cy="286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89" dirty="0">
                  <a:solidFill>
                    <a:prstClr val="black"/>
                  </a:solidFill>
                  <a:latin typeface="Open Sans"/>
                </a:rPr>
                <a:t>Раздел</a:t>
              </a:r>
              <a:endParaRPr lang="ru-RU" sz="1270" dirty="0">
                <a:solidFill>
                  <a:prstClr val="black"/>
                </a:solidFill>
                <a:latin typeface="Open San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428062" y="2614442"/>
              <a:ext cx="725733" cy="286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89" dirty="0">
                  <a:solidFill>
                    <a:prstClr val="black"/>
                  </a:solidFill>
                  <a:latin typeface="Open Sans"/>
                </a:rPr>
                <a:t>Группа</a:t>
              </a:r>
              <a:endParaRPr lang="ru-RU" sz="1270" dirty="0">
                <a:solidFill>
                  <a:prstClr val="black"/>
                </a:solidFill>
                <a:latin typeface="Open Sans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903412" y="2583664"/>
              <a:ext cx="934515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89" dirty="0">
                  <a:solidFill>
                    <a:prstClr val="black"/>
                  </a:solidFill>
                  <a:latin typeface="Open Sans"/>
                </a:rPr>
                <a:t>Позиция</a:t>
              </a:r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 </a:t>
              </a: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2212841" y="1292492"/>
            <a:ext cx="7446976" cy="1959594"/>
          </a:xfrm>
          <a:prstGeom prst="roundRect">
            <a:avLst/>
          </a:prstGeom>
          <a:solidFill>
            <a:srgbClr val="F4F5F9"/>
          </a:solidFill>
          <a:ln w="19050">
            <a:solidFill>
              <a:srgbClr val="A77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33" dirty="0">
              <a:solidFill>
                <a:prstClr val="white"/>
              </a:solidFill>
              <a:latin typeface="Open San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11521" y="1311343"/>
            <a:ext cx="6859057" cy="846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33" dirty="0">
                <a:solidFill>
                  <a:prstClr val="black"/>
                </a:solidFill>
                <a:latin typeface="Open Sans"/>
              </a:rPr>
              <a:t>Код ресурса </a:t>
            </a:r>
          </a:p>
          <a:p>
            <a:pPr algn="ctr"/>
            <a:r>
              <a:rPr lang="ru-RU" sz="1633" dirty="0">
                <a:solidFill>
                  <a:prstClr val="black"/>
                </a:solidFill>
                <a:latin typeface="Open Sans"/>
              </a:rPr>
              <a:t>«Материалы, изделия, конструкции и оборудование, </a:t>
            </a:r>
            <a:endParaRPr lang="ru-RU" sz="1633" dirty="0" smtClean="0">
              <a:solidFill>
                <a:prstClr val="black"/>
              </a:solidFill>
              <a:latin typeface="Open Sans"/>
            </a:endParaRPr>
          </a:p>
          <a:p>
            <a:pPr algn="ctr"/>
            <a:r>
              <a:rPr lang="ru-RU" sz="1633" dirty="0" smtClean="0">
                <a:solidFill>
                  <a:prstClr val="black"/>
                </a:solidFill>
                <a:latin typeface="Open Sans"/>
              </a:rPr>
              <a:t>применяемые </a:t>
            </a:r>
            <a:r>
              <a:rPr lang="ru-RU" sz="1633" dirty="0">
                <a:solidFill>
                  <a:prstClr val="black"/>
                </a:solidFill>
                <a:latin typeface="Open Sans"/>
              </a:rPr>
              <a:t>в строительстве»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3232604" y="2020943"/>
            <a:ext cx="5673890" cy="997181"/>
            <a:chOff x="2362983" y="1835532"/>
            <a:chExt cx="5579311" cy="109920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2362983" y="1835532"/>
              <a:ext cx="5579311" cy="819696"/>
              <a:chOff x="2362983" y="1835532"/>
              <a:chExt cx="5579311" cy="819696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2464896" y="1838246"/>
                <a:ext cx="2172433" cy="65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</a:t>
                </a:r>
                <a:r>
                  <a:rPr lang="ru-RU" sz="3266" dirty="0">
                    <a:solidFill>
                      <a:prstClr val="black"/>
                    </a:solidFill>
                    <a:latin typeface="Open Sans"/>
                  </a:rPr>
                  <a:t>.</a:t>
                </a:r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4261360" y="1835532"/>
                <a:ext cx="3680934" cy="65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66" dirty="0">
                    <a:solidFill>
                      <a:prstClr val="black"/>
                    </a:solidFill>
                    <a:latin typeface="Open Sans"/>
                  </a:rPr>
                  <a:t>XX.X.XX.XX-XXXX</a:t>
                </a:r>
                <a:endParaRPr lang="ru-RU" sz="3266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1" name="Правая фигурная скобка 30"/>
              <p:cNvSpPr/>
              <p:nvPr/>
            </p:nvSpPr>
            <p:spPr>
              <a:xfrm rot="5400000">
                <a:off x="3116860" y="1408223"/>
                <a:ext cx="443838" cy="1951591"/>
              </a:xfrm>
              <a:prstGeom prst="rightBrace">
                <a:avLst/>
              </a:prstGeom>
              <a:ln w="12700">
                <a:solidFill>
                  <a:srgbClr val="A77B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2" name="Правая фигурная скобка 31"/>
              <p:cNvSpPr/>
              <p:nvPr/>
            </p:nvSpPr>
            <p:spPr>
              <a:xfrm rot="5400000">
                <a:off x="4366788" y="2088505"/>
                <a:ext cx="443079" cy="555443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3" name="Правая фигурная скобка 32"/>
              <p:cNvSpPr/>
              <p:nvPr/>
            </p:nvSpPr>
            <p:spPr>
              <a:xfrm rot="5400000">
                <a:off x="4897730" y="2283502"/>
                <a:ext cx="443079" cy="259067"/>
              </a:xfrm>
              <a:prstGeom prst="rightBrace">
                <a:avLst/>
              </a:prstGeom>
              <a:ln w="12700">
                <a:solidFill>
                  <a:srgbClr val="A77B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4" name="Правая фигурная скобка 33"/>
              <p:cNvSpPr/>
              <p:nvPr/>
            </p:nvSpPr>
            <p:spPr>
              <a:xfrm rot="5400000">
                <a:off x="5416177" y="2165743"/>
                <a:ext cx="443079" cy="504056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5" name="Правая фигурная скобка 34"/>
              <p:cNvSpPr/>
              <p:nvPr/>
            </p:nvSpPr>
            <p:spPr>
              <a:xfrm rot="5400000">
                <a:off x="6115686" y="2106686"/>
                <a:ext cx="443079" cy="588762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  <p:sp>
            <p:nvSpPr>
              <p:cNvPr id="36" name="Правая фигурная скобка 35"/>
              <p:cNvSpPr/>
              <p:nvPr/>
            </p:nvSpPr>
            <p:spPr>
              <a:xfrm rot="5400000">
                <a:off x="7043949" y="1891298"/>
                <a:ext cx="452291" cy="1075569"/>
              </a:xfrm>
              <a:prstGeom prst="rightBrace">
                <a:avLst/>
              </a:prstGeom>
              <a:ln w="12700">
                <a:solidFill>
                  <a:srgbClr val="8C67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sz="1814" dirty="0">
                  <a:solidFill>
                    <a:prstClr val="black"/>
                  </a:solidFill>
                  <a:latin typeface="Open Sans"/>
                </a:endParaRPr>
              </a:p>
            </p:txBody>
          </p:sp>
        </p:grpSp>
        <p:sp>
          <p:nvSpPr>
            <p:cNvPr id="23" name="Прямоугольник 22"/>
            <p:cNvSpPr/>
            <p:nvPr/>
          </p:nvSpPr>
          <p:spPr>
            <a:xfrm>
              <a:off x="2483767" y="2597818"/>
              <a:ext cx="1763855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ОКПД 2 (КПЕС 2008)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249100" y="2604315"/>
              <a:ext cx="651422" cy="3172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Книга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800827" y="2617526"/>
              <a:ext cx="651422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Часть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279388" y="2614442"/>
              <a:ext cx="725733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Раздел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929974" y="2614442"/>
              <a:ext cx="725733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Группа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819144" y="2597817"/>
              <a:ext cx="934515" cy="317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70" dirty="0">
                  <a:solidFill>
                    <a:prstClr val="black"/>
                  </a:solidFill>
                  <a:latin typeface="Open Sans"/>
                </a:rPr>
                <a:t>Позиция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167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326" y="194225"/>
            <a:ext cx="9934574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Примеры:</a:t>
            </a:r>
            <a:endParaRPr lang="ru-RU" sz="2400" b="1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6987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Книга 06: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Изделия керамические строительные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(23.3 ОКПД2 Материалы керамические строительные)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06.1: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Кирпичи и изделия строительные из обожженной глины (23.32.1 ОКПД2 Кирпичи, черепица и изделия строительные из обожженной глины)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06.1.01: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Кирпичи и камни керамические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неогнеупорные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строительные (23.32.11.110 Кирпич керамический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неогнеупорный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строительный)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05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Кирпичи керамические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Порядковый номер ресурса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(позиция) –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0036</a:t>
            </a:r>
          </a:p>
          <a:p>
            <a:pPr marL="457200" indent="-269875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>
              <a:spcAft>
                <a:spcPts val="0"/>
              </a:spcAft>
            </a:pPr>
            <a:endParaRPr lang="ru-RU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Стоимость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материалов в ФГИС будет без транспортных и заготовительно-складских затрат.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будет средняя отпускная цена производителей + первая погрузка на транспортное средство. Для включения такой стоимости в смету сметчику необходимо будет дополнительно рассчитывать транспортные затраты и добавлять заготовительно-складские. 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очень существенное изменение!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7303" y="3211836"/>
            <a:ext cx="3590930" cy="138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ФССЦ-06.1.01.05-0036 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Кирпич керамический одинарный,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размером  250х120х65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мм,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марка: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125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1000шт.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3211836"/>
            <a:ext cx="2228844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 algn="ctr">
              <a:spcAft>
                <a:spcPts val="0"/>
              </a:spcAft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ССЦ 401-0006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350645" indent="-1620520" algn="ctr"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старой редакции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89123" y="3211836"/>
            <a:ext cx="3659977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Код в новом классификаторе</a:t>
            </a:r>
          </a:p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23.32.11.110-06.1.01.05-0036   </a:t>
            </a:r>
          </a:p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Кирпич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керамический одинарный,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размером 250х120х65 мм,</a:t>
            </a:r>
          </a:p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марка: 125 - 1000шт.</a:t>
            </a:r>
          </a:p>
        </p:txBody>
      </p:sp>
    </p:spTree>
    <p:extLst>
      <p:ext uri="{BB962C8B-B14F-4D97-AF65-F5344CB8AC3E}">
        <p14:creationId xmlns:p14="http://schemas.microsoft.com/office/powerpoint/2010/main" val="338867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7900" y="808761"/>
            <a:ext cx="77152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Книга 91: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Машины и механизмы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91.02: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Машины и агрегаты для свайных и шпунтовых работ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91.02.01: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Вибропогружатели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Порядковый номер ресурса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(позиция) –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003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07303" y="3211836"/>
            <a:ext cx="3590930" cy="138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ФСЭМ-91.02.01-003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Вибропогружатели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высокочастотные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погружения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свай до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1,5 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   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.-ч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3211836"/>
            <a:ext cx="2228844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 algn="ctr">
              <a:spcAft>
                <a:spcPts val="0"/>
              </a:spcAft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СЭМ   140401 </a:t>
            </a:r>
          </a:p>
          <a:p>
            <a:pPr marL="1350645" indent="-1620520" algn="ctr"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старой редакции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89123" y="3211836"/>
            <a:ext cx="3659977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Код в новом классификаторе</a:t>
            </a:r>
          </a:p>
          <a:p>
            <a:pPr marL="1350645" indent="-162052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28.92.30.91.02.01-003  </a:t>
            </a:r>
          </a:p>
          <a:p>
            <a:pPr marL="1350645" indent="-162052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Вибропогружатели </a:t>
            </a:r>
          </a:p>
          <a:p>
            <a:pPr marL="1350645" indent="-162052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высокочастотные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погружения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свай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1,5 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 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.-ч </a:t>
            </a:r>
          </a:p>
        </p:txBody>
      </p:sp>
    </p:spTree>
    <p:extLst>
      <p:ext uri="{BB962C8B-B14F-4D97-AF65-F5344CB8AC3E}">
        <p14:creationId xmlns:p14="http://schemas.microsoft.com/office/powerpoint/2010/main" val="422632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2125" y="248816"/>
            <a:ext cx="8715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Книга 61: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Оборудование и устройства электронные связи, радиовещания, телевидения, охранно-пожарная сигнализация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61.2: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Приборы и аппаратура для систем охранной и пожарной сигнализации и автоматического пожаротушения</a:t>
            </a:r>
          </a:p>
          <a:p>
            <a:pPr marL="457200" indent="-269875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61.2.01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Извещатели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охранные</a:t>
            </a:r>
          </a:p>
          <a:p>
            <a:pPr marL="457200" indent="-269875"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61.2.01.01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Извещатели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охранные акустические</a:t>
            </a:r>
          </a:p>
          <a:p>
            <a:pPr marL="457200" indent="-269875"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Порядковый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ресурса (позиция)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0024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7303" y="3211836"/>
            <a:ext cx="3562355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ФССЦ-61.1.01.01-0005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Извещатель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охранный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закрытых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помещений,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звуковой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АСТРА-С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10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7698" y="3211836"/>
            <a:ext cx="3659977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Код в новом классификаторе</a:t>
            </a:r>
          </a:p>
          <a:p>
            <a:pPr marL="1350645" indent="-162052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26.30.40.61.2.01.01-0024   </a:t>
            </a:r>
          </a:p>
          <a:p>
            <a:pPr marL="1350645" indent="-1620520">
              <a:spcAft>
                <a:spcPts val="0"/>
              </a:spcAft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Извещатель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охранный для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закрытых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помещений,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50645" indent="-162052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звуковой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АСТРА-С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   10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38781" y="3211836"/>
            <a:ext cx="2228844" cy="1358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50645" indent="-1620520" algn="ctr">
              <a:spcAft>
                <a:spcPts val="0"/>
              </a:spcAft>
            </a:pP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ССЦ  - 509-3886</a:t>
            </a:r>
          </a:p>
          <a:p>
            <a:pPr marL="1350645" indent="-1620520" algn="ctr"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старой редакции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60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3575" y="-8459703"/>
            <a:ext cx="9172575" cy="115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800" b="1" dirty="0">
                <a:solidFill>
                  <a:srgbClr val="0000FF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Территориальная сметно-нормативная база РБ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383838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65C85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" </a:t>
            </a:r>
            <a:r>
              <a:rPr lang="ru-RU" b="1" dirty="0">
                <a:solidFill>
                  <a:srgbClr val="065C85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6925" y="123825"/>
            <a:ext cx="9915525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Приказами Министерства строительства и жилищно-коммунального хозяйства Российской Федерации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28.02.2017 года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федеральный реестр сметных нормативов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внесены изменения и дополнения в территориальные сметные нормативы Республики Башкортостан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5000"/>
              </a:lnSpc>
              <a:spcAft>
                <a:spcPts val="60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5000"/>
              </a:lnSpc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579/пр.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"Территориальные единичные расценки на строительные и специальные строительные работы. ТЕР 81-02-2001. Республика Башкортостан.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территориальные единичные расценки на строительные и специальные строительные работы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(ТЕР 81-02-2001-И2(6)).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Регистрационный номер сметного норматива № 736 от 28.02.2017г.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5000"/>
              </a:lnSpc>
              <a:spcAft>
                <a:spcPts val="6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5000"/>
              </a:lnSpc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580/пр.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"Территориальные единичные расценки на монтаж оборудования.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81-03-2001. Республика Башкортостан.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территориальные единичные расценки на монтаж оборудования" (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81-03-2001-И2(6)).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Регистрационный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 сметного норматива № 737 от 28.02.2017г.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5000"/>
              </a:lnSpc>
              <a:spcAft>
                <a:spcPts val="6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5000"/>
              </a:lnSpc>
              <a:spcAft>
                <a:spcPts val="600"/>
              </a:spcAft>
              <a:buFontTx/>
              <a:buChar char="-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581/пр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"Территориальные сметные цены на материалы, изделия и конструкции, применяемые в строительстве. ТССЦ 81-01-2001. Республика Башкортостан.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территориальные сметные цены на материалы, изделия и конструкции, применяемые в строительстве " (ТССЦ 81-01-2001-И2(6)).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Регистрационный номер сметного норматива № 738 от 28.02.2017г.</a:t>
            </a:r>
          </a:p>
        </p:txBody>
      </p:sp>
    </p:spTree>
    <p:extLst>
      <p:ext uri="{BB962C8B-B14F-4D97-AF65-F5344CB8AC3E}">
        <p14:creationId xmlns:p14="http://schemas.microsoft.com/office/powerpoint/2010/main" val="201802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0749" y="323849"/>
            <a:ext cx="9020175" cy="545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Открытые расценки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новой базе неучтенные ресурсы указаны непосредственно в ГЭСН,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замен ресурсов в ФЕР сравнительно с ГЭСН нет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всем сборникам добавлен пункт, в котором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уточняется единица измерения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например: вместо «1 штуки» используются «1 счетчик», «1 кран», «1 котел», «1 узел», что никак не повлияло на нормативные показатели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 состав нормативов, цены, трудозатраты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ЗТР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изменены в 154 нормах, расход материалов в 10300 позициях;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ряде норм изменился состав работ, но затраты труда остались прежними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lvl="0">
              <a:spcAft>
                <a:spcPts val="0"/>
              </a:spcAft>
              <a:buSzPts val="1000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изменения в классификации грузов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инженерного оборудования выделена в отдельные книги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(61-67 книги в КСР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lvl="0">
              <a:spcAft>
                <a:spcPts val="0"/>
              </a:spcAft>
              <a:buSzPts val="1000"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</a:pPr>
            <a:r>
              <a:rPr lang="ru-RU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ФСНБ-2014 было примерно 69 100 нормативов ресурсов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ФСНБ-2017 теперь примерно 66 560 нормативов, из них - 7 710 оборудования.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3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5925" y="321401"/>
            <a:ext cx="10001250" cy="655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«Разделе 40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Сметные цены на эксплуатацию автотранспортных средств»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Сборника расценок на эксплуатацию машин и механизмов были учтены сметные цены на автотранспорт, рассчитанные с учетом норм накладных расходов и сметной прибыли, а в новой версии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«Разделе 91.14 Средства транспортные для транспортировки строительных материалов»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теперь снова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УЧТЕНЫ накладные расходы и сметная прибыль от фонда оплаты труда водителей.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Затраты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труда водителей учтены в нормах, как затраты труда механизаторов, что привело к увеличению затрат труда механизаторов по каждой норме;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оплата труда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механизаторов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входит в базу для исчисления НР и СП;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перечень средств малой механизации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инструмента и инвентаря,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затраты которых учтены в норме накладных расходов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результате чего, в некоторых нормах остались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шуруповерты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шлифмашинки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сварочные аппараты, из других норм исключили не только указанное оборудование, но и компрессоры, вибраторы и отбойные молотки, которые сложно назвать инструментом;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Механизмы с отраслевой принадлежностью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новой базе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исключены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в расценках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заменены на обычные механизмы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код 070103 - бульдозеры при работе на гидроэнергетическом строительстве и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горновскрышных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работах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96кВт (130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л.с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 (теперь надо применять 91.01.01-036) -  Бульдозеры, мощность 96 кВт (130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л.с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код 060201 - экскаваторы одноковшовые дизельные на гусеничном ходу при работе на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гидроэнергетическом строительстве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0,4 м3 (теперь надо применять 91.01.05-084) - Экскаваторы одноковшовые дизельные на гусеничном ходу, емкость ковша 0,4 м3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код 021102 – краны на автомобильном ходу при работе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монтаже технологического оборудования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10т (теперь надо применять 91.05.05-014) - Краны на автомобильном ходу, грузоподъемность 10 т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код 021104 - краны на автомобильном ходу при работе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монтаже технологического оборудования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16т (теперь надо применять 91.05.05-015) - Краны на автомобильном ходу, грузоподъемность 16 т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Откорректирован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список механизмов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которых необходимо считать перебазировку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отдельно.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3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8177" y="2706624"/>
            <a:ext cx="931773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внимание! </a:t>
            </a:r>
            <a:endParaRPr lang="ru-RU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09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2150" y="104775"/>
            <a:ext cx="980122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5000"/>
              </a:lnSpc>
              <a:spcAft>
                <a:spcPts val="600"/>
              </a:spcAft>
              <a:buFontTx/>
              <a:buChar char="-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582/пр.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"Территориальные сметные цены на перевозки грузов для строительства.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ТССЦпг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81-01-2001. Республика Башкортостан.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территориальные сметные цены на перевозки грузов для строительства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ТССЦпг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81-01-2001-И2(6)).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Регистрационный номер сметного норматива № 739 от 28.02.2017г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5000"/>
              </a:lnSpc>
              <a:spcAft>
                <a:spcPts val="600"/>
              </a:spcAft>
              <a:buFontTx/>
              <a:buChar char="-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588/пр.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"Территориальные сметные расценки на эксплуатацию строительных машин и автотранспортных средств. ТСЭМ 81-02-2001. Республика Башкортостан.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в территориальные сметные расценки на эксплуатацию строительных машин и автотранспортных средств." (ТСЭМ 81-02-2001-И2(6)).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Регистрационный номер сметного норматива № 740 от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28.02.2017г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5000"/>
              </a:lnSpc>
              <a:spcAft>
                <a:spcPts val="6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4050" y="4038601"/>
            <a:ext cx="9839325" cy="2600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Государственного комитета Республики Башкортостан по строительству и архитектуре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27.03.2017 года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12-14/57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территориальные сметные нормативы в редакции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года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вышеуказанные нормативы в составе действующей редакции ТСНБ,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рекомендованы к применению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проектной документации объектов капитального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строительство, реконструкция, и капитальный ремонт которых, финансируется за счет средств республики Башкортостан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01.05.2017года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57321" y="2712542"/>
            <a:ext cx="7086598" cy="1247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Вышеуказанные изменения и дополнения в территориальные сметные нормативы Республики Башкортостан выполнены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изменениями и дополнениями в государственные нормативы – Выпуск 2: Приказ Минстроя России № 899/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11.12.2015 года.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1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189444"/>
            <a:ext cx="7453849" cy="13345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Минстрой России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401" y="1524000"/>
            <a:ext cx="6987645" cy="138853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www.minstroyrf.ru</a:t>
            </a:r>
            <a:endParaRPr lang="ru-RU" sz="5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25" y="2566250"/>
            <a:ext cx="10058400" cy="358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2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600106" y="505353"/>
            <a:ext cx="7684647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территориальных единичных расценках содержат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03670" y="2100544"/>
            <a:ext cx="3089437" cy="189013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214 новых норм </a:t>
            </a:r>
          </a:p>
        </p:txBody>
      </p:sp>
      <p:sp>
        <p:nvSpPr>
          <p:cNvPr id="16" name="Овал 15"/>
          <p:cNvSpPr/>
          <p:nvPr/>
        </p:nvSpPr>
        <p:spPr>
          <a:xfrm>
            <a:off x="4527831" y="3318615"/>
            <a:ext cx="3172335" cy="209309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988 откорректированных  норм и расценок</a:t>
            </a:r>
          </a:p>
        </p:txBody>
      </p:sp>
      <p:sp>
        <p:nvSpPr>
          <p:cNvPr id="17" name="Овал 16"/>
          <p:cNvSpPr/>
          <p:nvPr/>
        </p:nvSpPr>
        <p:spPr>
          <a:xfrm>
            <a:off x="8228724" y="4466641"/>
            <a:ext cx="3089437" cy="189013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нормы исключены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600106" y="1465567"/>
            <a:ext cx="296563" cy="48023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959167" y="2663219"/>
            <a:ext cx="309661" cy="518893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9773442" y="3798879"/>
            <a:ext cx="307818" cy="48965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42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729" y="352424"/>
            <a:ext cx="9114895" cy="2362201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территориальные сметные нормативы.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единичные расценки на строительные и специальные строительные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2525" y="3657600"/>
            <a:ext cx="2676525" cy="1352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</a:t>
            </a: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213 расценок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10388" y="3657600"/>
            <a:ext cx="2676525" cy="1352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Изменены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расценок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20125" y="3657600"/>
            <a:ext cx="2676525" cy="13525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Исключены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расценки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6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762875" y="2038350"/>
            <a:ext cx="4048125" cy="1000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Дополнена 1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расценка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04900" y="466725"/>
            <a:ext cx="10706100" cy="14954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территориальные сметные нормативы.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единичные расценки на монтаж оборудования. Республика Башкортостан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04900" y="3409950"/>
            <a:ext cx="10706100" cy="14954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территориальные сметные нормативы.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на перевозки грузов для строительства. Республика Башкортостан.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62875" y="4981575"/>
            <a:ext cx="4048125" cy="1000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Изменены 860 расценок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7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788" y="914399"/>
            <a:ext cx="9899387" cy="163830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территориальные сметные нормативы.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сметные цены на материалы, изделия и конструкции, применяемые в строительстве.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200151" y="4524375"/>
            <a:ext cx="10734673" cy="860400"/>
          </a:xfrm>
        </p:spPr>
        <p:txBody>
          <a:bodyPr>
            <a:noAutofit/>
          </a:bodyPr>
          <a:lstStyle/>
          <a:p>
            <a:pPr indent="450000" algn="just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Наибольшие изменения коснулись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«Материалы для общестроительных работ»,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«Бетонные, железобетонные и керамические изделия. Нерудные материалы. Товарные бетоны и растворы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indent="450000" algn="just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5 «Материалы, изделия и конструкции для монтажных и специальных строительных работ».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00151" y="2924175"/>
            <a:ext cx="2676525" cy="1352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Добавлены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888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33900" y="2924175"/>
            <a:ext cx="2676525" cy="1352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цены на 6 материалов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7649" y="2924175"/>
            <a:ext cx="4067175" cy="13239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Исключены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550 материалов, являющихся устаревшими и крайне редко применяемыми.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52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729" y="352424"/>
            <a:ext cx="9114895" cy="2362201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территориальные сметные нормативы.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сметные расценки на эксплуатацию строительных машин и автотранспортных средств.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9850" y="3409950"/>
            <a:ext cx="2676525" cy="1352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Добавлены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72300" y="3409950"/>
            <a:ext cx="2676525" cy="13525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цены на 1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2128</Words>
  <Application>Microsoft Office PowerPoint</Application>
  <PresentationFormat>Широкоэкранный</PresentationFormat>
  <Paragraphs>288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Open Sans</vt:lpstr>
      <vt:lpstr>Tahoma</vt:lpstr>
      <vt:lpstr>Times New Roman</vt:lpstr>
      <vt:lpstr>Wingdings</vt:lpstr>
      <vt:lpstr>Параллакс</vt:lpstr>
      <vt:lpstr>             Изменения и дополнения  в территориальной сметно-нормативной базе Республики Башкортостан </vt:lpstr>
      <vt:lpstr>Презентация PowerPoint</vt:lpstr>
      <vt:lpstr>Презентация PowerPoint</vt:lpstr>
      <vt:lpstr>Минстрой России </vt:lpstr>
      <vt:lpstr>Презентация PowerPoint</vt:lpstr>
      <vt:lpstr>Изменения в территориальные сметные нормативы. Территориальные единичные расценки на строительные и специальные строительные работы.</vt:lpstr>
      <vt:lpstr>Презентация PowerPoint</vt:lpstr>
      <vt:lpstr>Изменения в территориальные сметные нормативы. Территориальные сметные цены на материалы, изделия и конструкции, применяемые в строительстве.</vt:lpstr>
      <vt:lpstr>Изменения в территориальные сметные нормативы. Территориальные сметные расценки на эксплуатацию строительных машин и автотранспортных средств.</vt:lpstr>
      <vt:lpstr>О внесении изменений и дополнений в федеральную сметно-нормативную базу ФСНБ-2001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csi</dc:creator>
  <cp:lastModifiedBy>csi</cp:lastModifiedBy>
  <cp:revision>40</cp:revision>
  <dcterms:created xsi:type="dcterms:W3CDTF">2017-09-18T06:38:25Z</dcterms:created>
  <dcterms:modified xsi:type="dcterms:W3CDTF">2017-09-25T10:15:45Z</dcterms:modified>
</cp:coreProperties>
</file>