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24"/>
  </p:notes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9" r:id="rId14"/>
    <p:sldId id="280" r:id="rId15"/>
    <p:sldId id="281" r:id="rId16"/>
    <p:sldId id="278" r:id="rId17"/>
    <p:sldId id="282" r:id="rId18"/>
    <p:sldId id="283" r:id="rId19"/>
    <p:sldId id="284" r:id="rId20"/>
    <p:sldId id="285" r:id="rId21"/>
    <p:sldId id="286" r:id="rId22"/>
    <p:sldId id="287" r:id="rId2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si" initials="c" lastIdx="1" clrIdx="0">
    <p:extLst>
      <p:ext uri="{19B8F6BF-5375-455C-9EA6-DF929625EA0E}">
        <p15:presenceInfo xmlns:p15="http://schemas.microsoft.com/office/powerpoint/2012/main" userId="cs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 autoAdjust="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8"/>
    </p:cViewPr>
  </p:sorterViewPr>
  <p:notesViewPr>
    <p:cSldViewPr snapToGrid="0">
      <p:cViewPr varScale="1">
        <p:scale>
          <a:sx n="68" d="100"/>
          <a:sy n="68" d="100"/>
        </p:scale>
        <p:origin x="3101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09-20T15:48:41.261" idx="1">
    <p:pos x="10" y="10"/>
    <p:text/>
    <p:extLst>
      <p:ext uri="{C676402C-5697-4E1C-873F-D02D1690AC5C}">
        <p15:threadingInfo xmlns:p15="http://schemas.microsoft.com/office/powerpoint/2012/main" timeZoneBias="-30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313171-4861-478B-97FD-E67B3586DCA6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6ECEF-AD5A-4009-B759-F6EA7B89818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19378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6ECEF-AD5A-4009-B759-F6EA7B89818E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9732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125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982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85869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40257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196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6238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75965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8903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1144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4354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61244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7823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5552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061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726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452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138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B7FC41C-F8F1-4FB9-9708-FF3C8163B12F}" type="datetimeFigureOut">
              <a:rPr lang="ru-RU" smtClean="0"/>
              <a:t>25.09.2017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3D0FDDC7-D259-46B8-976D-EEEE7A4400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55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  <p:sldLayoutId id="2147483711" r:id="rId12"/>
    <p:sldLayoutId id="2147483712" r:id="rId13"/>
    <p:sldLayoutId id="2147483713" r:id="rId14"/>
    <p:sldLayoutId id="2147483714" r:id="rId15"/>
    <p:sldLayoutId id="2147483715" r:id="rId16"/>
    <p:sldLayoutId id="214748371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nstroyrf.ru/upload/iblock/158/prikaz-41pr-dopolnenie-gesn-fer.pdf" TargetMode="External"/><Relationship Id="rId2" Type="http://schemas.openxmlformats.org/officeDocument/2006/relationships/hyperlink" Target="http://www.all-smety.ru/company/news/v-prodazhe-novaya-baza-fsnb-gesn-fer-2017/view.officeapps.live.com/op/view.aspx?src=http://www.minstroyrf.ru/upload/iblock/254/frsn_po_sostoyaniyu_na_20_03_2017.xlsx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ll-smety.ru/company/news/o-stoimosti-dopolneniya-3-k-fsnb-2014-i-baze-2017/" TargetMode="External"/><Relationship Id="rId4" Type="http://schemas.openxmlformats.org/officeDocument/2006/relationships/hyperlink" Target="http://www.minstroyrf.ru/press/minstroy-rossii-utverdil-646-dopolneniy-v-sborniki-smetnykh-norm-/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farccs.ru/system/files/userupload/pismo_gosstroya_rb_ot_27_marta_2017_goda_no12-14_57.pdf" TargetMode="Externa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5950" y="285750"/>
            <a:ext cx="9617072" cy="371051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дополнения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территориальной сметно-нормативной базе Республики Башкортостан 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54265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19225" y="1380068"/>
            <a:ext cx="10083798" cy="2616199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внесении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изменений и дополнений в федеральную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сметно-нормативную базу ФСНБ-2001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76976" y="4501092"/>
            <a:ext cx="5226047" cy="138853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Новая федеральная сметно-нормативная база 2017 года.</a:t>
            </a:r>
          </a:p>
        </p:txBody>
      </p:sp>
    </p:spTree>
    <p:extLst>
      <p:ext uri="{BB962C8B-B14F-4D97-AF65-F5344CB8AC3E}">
        <p14:creationId xmlns:p14="http://schemas.microsoft.com/office/powerpoint/2010/main" val="3663417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38375" y="318149"/>
            <a:ext cx="9039225" cy="598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Приказами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Минстроя России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1038/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№ 1039/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30 декабря 2016 года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утверждена и 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добавлена в реестр сметных нормативов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новая редакции ГЭСН и ФЕР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для применения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31.03.2017 года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Минстроя России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№ 41/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пр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 от 24 января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2017</a:t>
            </a:r>
            <a:r>
              <a:rPr lang="en-US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года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внесены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646 дополнений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сборники ГЭСН-2014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более 7000 изменений </a:t>
            </a:r>
            <a:r>
              <a:rPr lang="ru-RU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сборники ФЕР-2014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(ГЭСН-2001 и ФЕР-2001 в редакции 2014 года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редакции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приказов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Минстроя России 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№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660/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№ 661/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29.03.2017 г.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вышеуказанные</a:t>
            </a: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 сметные нормативы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новой редакции ГЭСН и ФЕР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вводятся с 28 апреля 2017 года.  </a:t>
            </a:r>
            <a:endParaRPr lang="ru-RU" b="1" dirty="0" smtClean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Дополнение № 3 к сметно-нормативной базе ФСНБ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(редакция базы 2014года) по приказу 41/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24 января 2017 года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отменяются с 28 апреля 2017 года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6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15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Минстроя России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№ 886/</a:t>
            </a:r>
            <a:r>
              <a:rPr lang="ru-RU" b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от 15 июня 2017 года в реестр добавлены сведения об изменениях и дополнениях в государственные сметные нормативы (ГЭСН-2017, ФЕР-2017 (с Изм. 1)).</a:t>
            </a:r>
            <a:endParaRPr lang="ru-RU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460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125" y="459535"/>
            <a:ext cx="9067800" cy="56092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ГЭСН-2017, </a:t>
            </a:r>
            <a:r>
              <a:rPr lang="ru-RU" sz="20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ФЕР-2017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Уровень цен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базе остался тот же -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01.01.2000 года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полном объеме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изменены коды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материальных ресурсов, изменены коды механизмов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соответствии с новым Классификатором строительных ресурсов (КСР); </a:t>
            </a: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Новый Классификатор строительных ресурсов (КСР)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состоит из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27 книг на материалы, изделия и конструкции; 9 книг на оборудование; 21 раздел по области применения машин и механизмов.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ü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Новый классификатор строительных ресурсов призван обеспечить принципы гармонизации с общероссийским классификатором продукции по видам экономической деятельности (ОКПД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2).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осуществлена по области применения строительного ресурса (специализированным видам работ) и характеристикам строительного ресурса. В структуру ОКПД 2 заложены определенные преимущества, особенно в части пополнения ФГИС новыми материалами, изделиями, оборудованием и т. п.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480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348244"/>
              </p:ext>
            </p:extLst>
          </p:nvPr>
        </p:nvGraphicFramePr>
        <p:xfrm>
          <a:off x="1170432" y="358636"/>
          <a:ext cx="10799064" cy="6485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31110"/>
                <a:gridCol w="10167954"/>
              </a:tblGrid>
              <a:tr h="2448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Материалы,  изделия и конструкции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01. Материалы для строительных и дорожных работ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02. Щебень, гравий, песок, шлаки, смеси, глины, грунты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3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03. Цементы, гипс, известь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9965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4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04. Бетоны, растворы, смеси строительные и асфальтобетонные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5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05. Изделия из бетона, цемента и гипса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6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06. Изделия керамические строительные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7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07. Металлоконструкции строительные и их части из черных металлов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8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08. Изделия металлические, металлопрокат, канаты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4016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9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09. Металлоконструкции строительные и их части из алюминия и алюминиевых сплавов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10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10. Изделия прокатно-тянутые из цветных металлов и цветные металлы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11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11. Изделия и конструкции из дерева и пластмассовых профилей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842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12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12. Материалы и изделия кровельные рулонные, гидроизоляционные и теплоизоляционные, звукоизоляционные, черепица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13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13. Изделия из природного камня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202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14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14. Материалы лакокрасочные, антикоррозийные, защитные и аналогичные покрытия, клеи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15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15. Малые архитектурные формы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16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16. Материалы для садово-паркового и зеленого строительства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17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17. Материалы и изделия огнеупорные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112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18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18. Материалы и изделия для систем водоснабжения, канализации, теплоснабжения, газоснабжения 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354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19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19. Материалы и изделия для систем вентиляции и кондиционирования воздуха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190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20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20. Материалы монтажные и </a:t>
                      </a:r>
                      <a:r>
                        <a:rPr lang="ru-RU" sz="1300" b="1" dirty="0" err="1">
                          <a:effectLst/>
                        </a:rPr>
                        <a:t>электроустановочные</a:t>
                      </a:r>
                      <a:r>
                        <a:rPr lang="ru-RU" sz="1300" b="1" dirty="0">
                          <a:effectLst/>
                        </a:rPr>
                        <a:t>, изделия и конструкции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21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21. Продукция кабельная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22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22. Материалы для систем и сооружений связи, радиовещания и телевидения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667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23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23. Трубы и трубопроводы, фасонные и соединительные части, фитинги стальные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240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24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24. Трубы и трубопроводы, фасонные и соединительные части, фитинги из других материалов, кроме бетонных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25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25. Материалы для строительства железных дорог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26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26. Материалы и изделия для метрополитенов и тоннелей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  <a:tr h="1771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>
                          <a:effectLst/>
                        </a:rPr>
                        <a:t>27</a:t>
                      </a:r>
                      <a:endParaRPr lang="ru-RU" sz="13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b="1" dirty="0">
                          <a:effectLst/>
                        </a:rPr>
                        <a:t>Книга 27. Материалы и изделия для сетей экологически чистого транспорта</a:t>
                      </a:r>
                      <a:endParaRPr lang="ru-RU" sz="13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534" marR="27534" marT="0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06375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Структура Классификатора строительных ресурсов (КСР)</a:t>
            </a: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9210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33168"/>
              </p:ext>
            </p:extLst>
          </p:nvPr>
        </p:nvGraphicFramePr>
        <p:xfrm>
          <a:off x="2552700" y="781053"/>
          <a:ext cx="8115300" cy="50291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3355"/>
                <a:gridCol w="7611945"/>
              </a:tblGrid>
              <a:tr h="38150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Оборудование</a:t>
                      </a:r>
                      <a:endParaRPr lang="ru-RU" sz="20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61. Оборудование и устройства электронные связи, радиовещания, телевидения, охранно-пожарная сигнализация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62. Оборудование, устройства и аппаратура электрические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63. Оборудование, устройства и аппаратура для систем теплоснабжения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64. Оборудование, устройства и аппаратура для систем вентиляции и кондиционирования воздуха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862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65. Оборудование, устройства и аппаратура для водоснабжения и канализации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66. Оборудование, устройства и аппаратура для системы газоснабжения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67. Лифты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68. Насосы и станции для перекачки и поднятия жидкостей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3815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69. Арматура трубопроводная и </a:t>
                      </a:r>
                      <a:r>
                        <a:rPr lang="ru-RU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воздуховодная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 электроприводом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103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63587"/>
              </p:ext>
            </p:extLst>
          </p:nvPr>
        </p:nvGraphicFramePr>
        <p:xfrm>
          <a:off x="2143124" y="137488"/>
          <a:ext cx="8715375" cy="70454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0575"/>
                <a:gridCol w="8174800"/>
              </a:tblGrid>
              <a:tr h="255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Машины и механизмы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Книга 91. Машины и механизмы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91.01. Машины для земляных работ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91.02. Машины и агрегаты для свайных и шпунтовых работ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5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91.03. Машины и агрегаты для тоннелестроения, горнопроходческих работ и строительства метрополитенов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91.04. Машины и агрегаты для бурения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91.05. Краны, кроме плавучих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91.06. Машины и механизмы подъемно-транспортные, кроме кранов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91.07. Машины для приготовления, подачи и укладки бетона и раствора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91.08. Машины для дорожного и аэродромного строительства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91.09. Машины для железнодорожного строительства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91.10. Машины для строительства магистральных трубопроводов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91.11. Машины для сооружений линий связи и электропередач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91.12. Машины для водохозяйственного строительства и мелиоративных работ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91.13. Средства автотранспортные специального назначения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91.14. Средства транспортные для транспортировки строительных материалов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91.15. Тракторы, прицепы тракторные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91.16. Электростанции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5159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91.17. Устройства для термической обработки, сварки, испытаний и контроля сварных соединений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91.18. Станции компрессорные, компрессоры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91.19. Насосы, станции насосные, холодильные и замораживающие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91.20. Суда, плавучие машины и агрегаты для подводно-технических работ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  <a:tr h="2550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91.21. Инструменты механизированные, приспособления, станки, агрегаты прочие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750" marR="4075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5298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0"/>
          <p:cNvSpPr txBox="1">
            <a:spLocks/>
          </p:cNvSpPr>
          <p:nvPr/>
        </p:nvSpPr>
        <p:spPr>
          <a:xfrm>
            <a:off x="2291841" y="374996"/>
            <a:ext cx="7399692" cy="761840"/>
          </a:xfrm>
          <a:prstGeom prst="rect">
            <a:avLst/>
          </a:prstGeom>
        </p:spPr>
        <p:txBody>
          <a:bodyPr/>
          <a:lstStyle>
            <a:lvl1pPr marL="2857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20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001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8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5430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6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000250" indent="-1714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145000"/>
              <a:buFont typeface="Arial"/>
              <a:buChar char="•"/>
              <a:defRPr sz="1400" kern="1200" cap="none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r>
              <a:rPr lang="ru-RU" sz="2177" smtClean="0">
                <a:latin typeface="Open Sans"/>
              </a:rPr>
              <a:t>Структура кода классификатора строительных ресурсов</a:t>
            </a:r>
            <a:endParaRPr lang="ru-RU" sz="2177" b="1" smtClean="0">
              <a:latin typeface="Open Sans"/>
            </a:endParaRPr>
          </a:p>
          <a:p>
            <a:endParaRPr lang="ru-RU" sz="2177" b="1" smtClean="0">
              <a:latin typeface="Open Sans"/>
            </a:endParaRPr>
          </a:p>
          <a:p>
            <a:endParaRPr lang="ru-RU" sz="2177" dirty="0">
              <a:latin typeface="Open Sans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12841" y="3445655"/>
            <a:ext cx="7446976" cy="1855319"/>
          </a:xfrm>
          <a:prstGeom prst="roundRect">
            <a:avLst/>
          </a:prstGeom>
          <a:solidFill>
            <a:srgbClr val="F4F5F9"/>
          </a:solidFill>
          <a:ln w="19050">
            <a:solidFill>
              <a:srgbClr val="A77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 dirty="0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856769" y="3474196"/>
            <a:ext cx="6079113" cy="594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33" dirty="0">
                <a:solidFill>
                  <a:prstClr val="black"/>
                </a:solidFill>
                <a:latin typeface="Open Sans"/>
              </a:rPr>
              <a:t>Код ресурса </a:t>
            </a:r>
          </a:p>
          <a:p>
            <a:pPr algn="ctr"/>
            <a:r>
              <a:rPr lang="ru-RU" sz="1633" dirty="0">
                <a:solidFill>
                  <a:prstClr val="black"/>
                </a:solidFill>
                <a:latin typeface="Open Sans"/>
              </a:rPr>
              <a:t>«Машины и механизмы»</a:t>
            </a:r>
          </a:p>
        </p:txBody>
      </p:sp>
      <p:grpSp>
        <p:nvGrpSpPr>
          <p:cNvPr id="5" name="Группа 4"/>
          <p:cNvGrpSpPr/>
          <p:nvPr/>
        </p:nvGrpSpPr>
        <p:grpSpPr>
          <a:xfrm>
            <a:off x="3573377" y="4135205"/>
            <a:ext cx="4905520" cy="980422"/>
            <a:chOff x="2615178" y="1835532"/>
            <a:chExt cx="4395838" cy="1080734"/>
          </a:xfrm>
        </p:grpSpPr>
        <p:grpSp>
          <p:nvGrpSpPr>
            <p:cNvPr id="6" name="Группа 5"/>
            <p:cNvGrpSpPr/>
            <p:nvPr/>
          </p:nvGrpSpPr>
          <p:grpSpPr>
            <a:xfrm>
              <a:off x="2615178" y="1835532"/>
              <a:ext cx="4395838" cy="827629"/>
              <a:chOff x="2615178" y="1835532"/>
              <a:chExt cx="4395838" cy="827629"/>
            </a:xfrm>
          </p:grpSpPr>
          <p:sp>
            <p:nvSpPr>
              <p:cNvPr id="12" name="Прямоугольник 11"/>
              <p:cNvSpPr/>
              <p:nvPr/>
            </p:nvSpPr>
            <p:spPr>
              <a:xfrm>
                <a:off x="2626411" y="1849107"/>
                <a:ext cx="1979718" cy="65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</a:t>
                </a:r>
                <a:r>
                  <a:rPr lang="ru-RU" sz="3266" dirty="0">
                    <a:solidFill>
                      <a:prstClr val="black"/>
                    </a:solidFill>
                    <a:latin typeface="Open Sans"/>
                  </a:rPr>
                  <a:t>.</a:t>
                </a:r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</a:t>
                </a:r>
                <a:r>
                  <a:rPr lang="ru-RU" sz="3266" dirty="0">
                    <a:solidFill>
                      <a:prstClr val="black"/>
                    </a:solidFill>
                    <a:latin typeface="Open Sans"/>
                  </a:rPr>
                  <a:t>.</a:t>
                </a:r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</a:t>
                </a:r>
                <a:r>
                  <a:rPr lang="ru-RU" sz="3266" dirty="0">
                    <a:solidFill>
                      <a:prstClr val="black"/>
                    </a:solidFill>
                    <a:latin typeface="Open Sans"/>
                  </a:rPr>
                  <a:t>.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4261360" y="1835532"/>
                <a:ext cx="2749656" cy="65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XX.XX.XX-XXX</a:t>
                </a:r>
                <a:endParaRPr lang="ru-RU" sz="3266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14" name="Правая фигурная скобка 13"/>
              <p:cNvSpPr/>
              <p:nvPr/>
            </p:nvSpPr>
            <p:spPr>
              <a:xfrm rot="5400000">
                <a:off x="3257733" y="1517127"/>
                <a:ext cx="443079" cy="1728190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15" name="Правая фигурная скобка 14"/>
              <p:cNvSpPr/>
              <p:nvPr/>
            </p:nvSpPr>
            <p:spPr>
              <a:xfrm rot="5400000">
                <a:off x="4401506" y="2080172"/>
                <a:ext cx="443079" cy="577433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16" name="Правая фигурная скобка 15"/>
              <p:cNvSpPr/>
              <p:nvPr/>
            </p:nvSpPr>
            <p:spPr>
              <a:xfrm rot="5400000">
                <a:off x="4980438" y="2129194"/>
                <a:ext cx="443079" cy="504056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17" name="Правая фигурная скобка 16"/>
              <p:cNvSpPr/>
              <p:nvPr/>
            </p:nvSpPr>
            <p:spPr>
              <a:xfrm rot="5400000">
                <a:off x="5566841" y="2212229"/>
                <a:ext cx="443079" cy="458785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18" name="Правая фигурная скобка 17"/>
              <p:cNvSpPr/>
              <p:nvPr/>
            </p:nvSpPr>
            <p:spPr>
              <a:xfrm rot="5400000">
                <a:off x="6308503" y="2041658"/>
                <a:ext cx="443079" cy="702491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</p:grpSp>
        <p:sp>
          <p:nvSpPr>
            <p:cNvPr id="7" name="Прямоугольник 6"/>
            <p:cNvSpPr/>
            <p:nvPr/>
          </p:nvSpPr>
          <p:spPr>
            <a:xfrm>
              <a:off x="2620339" y="2599052"/>
              <a:ext cx="1763855" cy="317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ОКПД 2 (КПЕС 2008)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249100" y="2604315"/>
              <a:ext cx="651422" cy="286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89" dirty="0">
                  <a:solidFill>
                    <a:prstClr val="black"/>
                  </a:solidFill>
                  <a:latin typeface="Open Sans"/>
                </a:rPr>
                <a:t>Книга</a:t>
              </a:r>
              <a:endParaRPr lang="ru-RU" sz="1270" dirty="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4851998" y="2614442"/>
              <a:ext cx="725733" cy="286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89" dirty="0">
                  <a:solidFill>
                    <a:prstClr val="black"/>
                  </a:solidFill>
                  <a:latin typeface="Open Sans"/>
                </a:rPr>
                <a:t>Раздел</a:t>
              </a:r>
              <a:endParaRPr lang="ru-RU" sz="1270" dirty="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5428062" y="2614442"/>
              <a:ext cx="725733" cy="28653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89" dirty="0">
                  <a:solidFill>
                    <a:prstClr val="black"/>
                  </a:solidFill>
                  <a:latin typeface="Open Sans"/>
                </a:rPr>
                <a:t>Группа</a:t>
              </a:r>
              <a:endParaRPr lang="ru-RU" sz="1270" dirty="0">
                <a:solidFill>
                  <a:prstClr val="black"/>
                </a:solidFill>
                <a:latin typeface="Open Sans"/>
              </a:endParaRP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5903412" y="2583664"/>
              <a:ext cx="934515" cy="317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089" dirty="0">
                  <a:solidFill>
                    <a:prstClr val="black"/>
                  </a:solidFill>
                  <a:latin typeface="Open Sans"/>
                </a:rPr>
                <a:t>Позиция</a:t>
              </a:r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 </a:t>
              </a:r>
            </a:p>
          </p:txBody>
        </p:sp>
      </p:grpSp>
      <p:sp>
        <p:nvSpPr>
          <p:cNvPr id="19" name="Скругленный прямоугольник 18"/>
          <p:cNvSpPr/>
          <p:nvPr/>
        </p:nvSpPr>
        <p:spPr>
          <a:xfrm>
            <a:off x="2212841" y="1292492"/>
            <a:ext cx="7446976" cy="1959594"/>
          </a:xfrm>
          <a:prstGeom prst="roundRect">
            <a:avLst/>
          </a:prstGeom>
          <a:solidFill>
            <a:srgbClr val="F4F5F9"/>
          </a:solidFill>
          <a:ln w="19050">
            <a:solidFill>
              <a:srgbClr val="A77B5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633" dirty="0">
              <a:solidFill>
                <a:prstClr val="white"/>
              </a:solidFill>
              <a:latin typeface="Open Sans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11521" y="1311343"/>
            <a:ext cx="6859057" cy="846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633" dirty="0">
                <a:solidFill>
                  <a:prstClr val="black"/>
                </a:solidFill>
                <a:latin typeface="Open Sans"/>
              </a:rPr>
              <a:t>Код ресурса </a:t>
            </a:r>
          </a:p>
          <a:p>
            <a:pPr algn="ctr"/>
            <a:r>
              <a:rPr lang="ru-RU" sz="1633" dirty="0">
                <a:solidFill>
                  <a:prstClr val="black"/>
                </a:solidFill>
                <a:latin typeface="Open Sans"/>
              </a:rPr>
              <a:t>«Материалы, изделия, конструкции и оборудование, </a:t>
            </a:r>
            <a:endParaRPr lang="ru-RU" sz="1633" dirty="0" smtClean="0">
              <a:solidFill>
                <a:prstClr val="black"/>
              </a:solidFill>
              <a:latin typeface="Open Sans"/>
            </a:endParaRPr>
          </a:p>
          <a:p>
            <a:pPr algn="ctr"/>
            <a:r>
              <a:rPr lang="ru-RU" sz="1633" dirty="0" smtClean="0">
                <a:solidFill>
                  <a:prstClr val="black"/>
                </a:solidFill>
                <a:latin typeface="Open Sans"/>
              </a:rPr>
              <a:t>применяемые </a:t>
            </a:r>
            <a:r>
              <a:rPr lang="ru-RU" sz="1633" dirty="0">
                <a:solidFill>
                  <a:prstClr val="black"/>
                </a:solidFill>
                <a:latin typeface="Open Sans"/>
              </a:rPr>
              <a:t>в строительстве»</a:t>
            </a:r>
          </a:p>
        </p:txBody>
      </p:sp>
      <p:grpSp>
        <p:nvGrpSpPr>
          <p:cNvPr id="21" name="Группа 20"/>
          <p:cNvGrpSpPr/>
          <p:nvPr/>
        </p:nvGrpSpPr>
        <p:grpSpPr>
          <a:xfrm>
            <a:off x="3232604" y="2020943"/>
            <a:ext cx="5673890" cy="997181"/>
            <a:chOff x="2362983" y="1835532"/>
            <a:chExt cx="5579311" cy="1099208"/>
          </a:xfrm>
        </p:grpSpPr>
        <p:grpSp>
          <p:nvGrpSpPr>
            <p:cNvPr id="22" name="Группа 21"/>
            <p:cNvGrpSpPr/>
            <p:nvPr/>
          </p:nvGrpSpPr>
          <p:grpSpPr>
            <a:xfrm>
              <a:off x="2362983" y="1835532"/>
              <a:ext cx="5579311" cy="819696"/>
              <a:chOff x="2362983" y="1835532"/>
              <a:chExt cx="5579311" cy="819696"/>
            </a:xfrm>
          </p:grpSpPr>
          <p:sp>
            <p:nvSpPr>
              <p:cNvPr id="29" name="Прямоугольник 28"/>
              <p:cNvSpPr/>
              <p:nvPr/>
            </p:nvSpPr>
            <p:spPr>
              <a:xfrm>
                <a:off x="2464896" y="1838246"/>
                <a:ext cx="2172433" cy="65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</a:t>
                </a:r>
                <a:r>
                  <a:rPr lang="ru-RU" sz="3266" dirty="0">
                    <a:solidFill>
                      <a:prstClr val="black"/>
                    </a:solidFill>
                    <a:latin typeface="Open Sans"/>
                  </a:rPr>
                  <a:t>.</a:t>
                </a:r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</a:t>
                </a:r>
                <a:r>
                  <a:rPr lang="ru-RU" sz="3266" dirty="0">
                    <a:solidFill>
                      <a:prstClr val="black"/>
                    </a:solidFill>
                    <a:latin typeface="Open Sans"/>
                  </a:rPr>
                  <a:t>.</a:t>
                </a:r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</a:t>
                </a:r>
                <a:r>
                  <a:rPr lang="ru-RU" sz="3266" dirty="0">
                    <a:solidFill>
                      <a:prstClr val="black"/>
                    </a:solidFill>
                    <a:latin typeface="Open Sans"/>
                  </a:rPr>
                  <a:t>.</a:t>
                </a:r>
              </a:p>
            </p:txBody>
          </p:sp>
          <p:sp>
            <p:nvSpPr>
              <p:cNvPr id="30" name="Прямоугольник 29"/>
              <p:cNvSpPr/>
              <p:nvPr/>
            </p:nvSpPr>
            <p:spPr>
              <a:xfrm>
                <a:off x="4261360" y="1835532"/>
                <a:ext cx="3680934" cy="65577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66" dirty="0">
                    <a:solidFill>
                      <a:prstClr val="black"/>
                    </a:solidFill>
                    <a:latin typeface="Open Sans"/>
                  </a:rPr>
                  <a:t>XX.X.XX.XX-XXXX</a:t>
                </a:r>
                <a:endParaRPr lang="ru-RU" sz="3266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31" name="Правая фигурная скобка 30"/>
              <p:cNvSpPr/>
              <p:nvPr/>
            </p:nvSpPr>
            <p:spPr>
              <a:xfrm rot="5400000">
                <a:off x="3116860" y="1408223"/>
                <a:ext cx="443838" cy="1951591"/>
              </a:xfrm>
              <a:prstGeom prst="rightBrace">
                <a:avLst/>
              </a:prstGeom>
              <a:ln w="12700">
                <a:solidFill>
                  <a:srgbClr val="A77B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32" name="Правая фигурная скобка 31"/>
              <p:cNvSpPr/>
              <p:nvPr/>
            </p:nvSpPr>
            <p:spPr>
              <a:xfrm rot="5400000">
                <a:off x="4366788" y="2088505"/>
                <a:ext cx="443079" cy="555443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33" name="Правая фигурная скобка 32"/>
              <p:cNvSpPr/>
              <p:nvPr/>
            </p:nvSpPr>
            <p:spPr>
              <a:xfrm rot="5400000">
                <a:off x="4897730" y="2283502"/>
                <a:ext cx="443079" cy="259067"/>
              </a:xfrm>
              <a:prstGeom prst="rightBrace">
                <a:avLst/>
              </a:prstGeom>
              <a:ln w="12700">
                <a:solidFill>
                  <a:srgbClr val="A77B53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34" name="Правая фигурная скобка 33"/>
              <p:cNvSpPr/>
              <p:nvPr/>
            </p:nvSpPr>
            <p:spPr>
              <a:xfrm rot="5400000">
                <a:off x="5416177" y="2165743"/>
                <a:ext cx="443079" cy="504056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35" name="Правая фигурная скобка 34"/>
              <p:cNvSpPr/>
              <p:nvPr/>
            </p:nvSpPr>
            <p:spPr>
              <a:xfrm rot="5400000">
                <a:off x="6115686" y="2106686"/>
                <a:ext cx="443079" cy="588762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  <p:sp>
            <p:nvSpPr>
              <p:cNvPr id="36" name="Правая фигурная скобка 35"/>
              <p:cNvSpPr/>
              <p:nvPr/>
            </p:nvSpPr>
            <p:spPr>
              <a:xfrm rot="5400000">
                <a:off x="7043949" y="1891298"/>
                <a:ext cx="452291" cy="1075569"/>
              </a:xfrm>
              <a:prstGeom prst="rightBrace">
                <a:avLst/>
              </a:prstGeom>
              <a:ln w="12700">
                <a:solidFill>
                  <a:srgbClr val="8C674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ru-RU" sz="1814" dirty="0">
                  <a:solidFill>
                    <a:prstClr val="black"/>
                  </a:solidFill>
                  <a:latin typeface="Open Sans"/>
                </a:endParaRPr>
              </a:p>
            </p:txBody>
          </p:sp>
        </p:grpSp>
        <p:sp>
          <p:nvSpPr>
            <p:cNvPr id="23" name="Прямоугольник 22"/>
            <p:cNvSpPr/>
            <p:nvPr/>
          </p:nvSpPr>
          <p:spPr>
            <a:xfrm>
              <a:off x="2483767" y="2597818"/>
              <a:ext cx="1763855" cy="317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ОКПД 2 (КПЕС 2008)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4249100" y="2604315"/>
              <a:ext cx="651422" cy="31721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Книга</a:t>
              </a:r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4800827" y="2617526"/>
              <a:ext cx="651422" cy="317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Часть</a:t>
              </a:r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5279388" y="2614442"/>
              <a:ext cx="725733" cy="317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Раздел</a:t>
              </a:r>
            </a:p>
          </p:txBody>
        </p:sp>
        <p:sp>
          <p:nvSpPr>
            <p:cNvPr id="27" name="Прямоугольник 26"/>
            <p:cNvSpPr/>
            <p:nvPr/>
          </p:nvSpPr>
          <p:spPr>
            <a:xfrm>
              <a:off x="5929974" y="2614442"/>
              <a:ext cx="725733" cy="317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Группа</a:t>
              </a:r>
            </a:p>
          </p:txBody>
        </p:sp>
        <p:sp>
          <p:nvSpPr>
            <p:cNvPr id="28" name="Прямоугольник 27"/>
            <p:cNvSpPr/>
            <p:nvPr/>
          </p:nvSpPr>
          <p:spPr>
            <a:xfrm>
              <a:off x="6819144" y="2597817"/>
              <a:ext cx="934515" cy="3172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270" dirty="0">
                  <a:solidFill>
                    <a:prstClr val="black"/>
                  </a:solidFill>
                  <a:latin typeface="Open Sans"/>
                </a:rPr>
                <a:t>Позиция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167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38326" y="194225"/>
            <a:ext cx="9934574" cy="63248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9875"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chemeClr val="accent3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Примеры:</a:t>
            </a:r>
            <a:endParaRPr lang="ru-RU" sz="2400" b="1" dirty="0">
              <a:solidFill>
                <a:schemeClr val="accent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69875" algn="just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Книга 06: 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Изделия керамические строительные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(23.3 ОКПД2 Материалы керамические строительные)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06.1: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Кирпичи и изделия строительные из обожженной глины (23.32.1 ОКПД2 Кирпичи, черепица и изделия строительные из обожженной глины)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06.1.01: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Кирпичи и камни керамические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неогнеупорные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строительные (23.32.11.110 Кирпич керамический </a:t>
            </a:r>
            <a:r>
              <a:rPr lang="ru-RU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неогнеупорный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строительный)</a:t>
            </a: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05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Кирпичи керамические 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Порядковый номер ресурса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(позиция) 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0036</a:t>
            </a:r>
          </a:p>
          <a:p>
            <a:pPr marL="457200" indent="-269875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endParaRPr lang="ru-RU" sz="1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270510" algn="just">
              <a:spcAft>
                <a:spcPts val="0"/>
              </a:spcAft>
            </a:pPr>
            <a:endParaRPr lang="ru-RU" sz="12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 algn="just">
              <a:spcAft>
                <a:spcPts val="0"/>
              </a:spcAft>
              <a:buFont typeface="Wingdings" panose="05000000000000000000" pitchFamily="2" charset="2"/>
              <a:buChar char="ü"/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Стоимость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материалов в ФГИС будет без транспортных и заготовительно-складских затрат.</a:t>
            </a:r>
            <a:r>
              <a:rPr lang="ru-RU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будет средняя отпускная цена производителей + первая погрузка на транспортное средство. Для включения такой стоимости в смету сметчику необходимо будет дополнительно рассчитывать транспортные затраты и добавлять заготовительно-складские.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Это очень существенное изменение!</a:t>
            </a:r>
            <a:endParaRPr lang="ru-RU" sz="1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7303" y="3211836"/>
            <a:ext cx="3590930" cy="138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ФССЦ-06.1.01.05-0036 </a:t>
            </a: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Кирпич керамический одинарный,</a:t>
            </a: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размером  250х120х65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мм,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марка: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125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1000шт.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3211836"/>
            <a:ext cx="2228844" cy="135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 algn="ctr">
              <a:spcAft>
                <a:spcPts val="0"/>
              </a:spcAft>
            </a:pP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ССЦ 401-0006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1350645" indent="-1620520" algn="ctr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старой редакции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89123" y="3211836"/>
            <a:ext cx="3659977" cy="135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Код в новом классификаторе</a:t>
            </a:r>
          </a:p>
          <a:p>
            <a:pPr marL="1350645" indent="-162052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23.32.11.110-06.1.01.05-0036   </a:t>
            </a:r>
          </a:p>
          <a:p>
            <a:pPr marL="1350645" indent="-162052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Кирпич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керамический одинарный,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indent="-162052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размером 250х120х65 мм,</a:t>
            </a:r>
          </a:p>
          <a:p>
            <a:pPr marL="1350645" indent="-162052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марка: 125 - 1000шт.</a:t>
            </a:r>
          </a:p>
        </p:txBody>
      </p:sp>
    </p:spTree>
    <p:extLst>
      <p:ext uri="{BB962C8B-B14F-4D97-AF65-F5344CB8AC3E}">
        <p14:creationId xmlns:p14="http://schemas.microsoft.com/office/powerpoint/2010/main" val="3388679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7900" y="808761"/>
            <a:ext cx="771525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91: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Машины и механизмы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91.02: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Машины и агрегаты для свайных и шпунтовых работ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91.02.01: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Вибропогружатели</a:t>
            </a:r>
            <a:endParaRPr lang="ru-RU" sz="1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Порядковый номер ресурса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(позиция) –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003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307303" y="3211836"/>
            <a:ext cx="3590930" cy="13855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ФСЭМ-91.02.01-003</a:t>
            </a: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Вибропогружатели</a:t>
            </a: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высокочастотные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погружения</a:t>
            </a: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свай до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1,5 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   </a:t>
            </a:r>
            <a:r>
              <a:rPr lang="ru-RU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.-ч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429256" y="3211836"/>
            <a:ext cx="2228844" cy="135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 algn="ctr">
              <a:spcAft>
                <a:spcPts val="0"/>
              </a:spcAft>
            </a:pPr>
            <a:r>
              <a:rPr lang="ru-RU" b="1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b="1" i="1" u="sng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СЭМ   140401 </a:t>
            </a:r>
          </a:p>
          <a:p>
            <a:pPr marL="1350645" indent="-1620520" algn="ctr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старой редакции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189123" y="3211836"/>
            <a:ext cx="3659977" cy="135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Код в новом классификаторе</a:t>
            </a:r>
          </a:p>
          <a:p>
            <a:pPr marL="1350645" indent="-162052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28.92.30.91.02.01-003  </a:t>
            </a:r>
          </a:p>
          <a:p>
            <a:pPr marL="1350645" indent="-162052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Вибропогружатели </a:t>
            </a:r>
          </a:p>
          <a:p>
            <a:pPr marL="1350645" indent="-162052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высокочастотные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погружения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indent="-162052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свай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1,5 т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-    </a:t>
            </a: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маш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.-ч </a:t>
            </a:r>
          </a:p>
        </p:txBody>
      </p:sp>
    </p:spTree>
    <p:extLst>
      <p:ext uri="{BB962C8B-B14F-4D97-AF65-F5344CB8AC3E}">
        <p14:creationId xmlns:p14="http://schemas.microsoft.com/office/powerpoint/2010/main" val="4226327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62125" y="248816"/>
            <a:ext cx="871537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269875">
              <a:lnSpc>
                <a:spcPct val="115000"/>
              </a:lnSpc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Книга 61: </a:t>
            </a: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Оборудование и устройства электронные связи, радиовещания, телевидения, охранно-пожарная сигнализация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Часть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61.2: 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Приборы и аппаратура для систем охранной и пожарной сигнализации и автоматического пожаротушения</a:t>
            </a:r>
          </a:p>
          <a:p>
            <a:pPr marL="457200" indent="-269875">
              <a:spcAft>
                <a:spcPts val="0"/>
              </a:spcAf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Раздел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61.2.01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Извещатели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охранные</a:t>
            </a:r>
          </a:p>
          <a:p>
            <a:pPr marL="457200" indent="-269875"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Группа 61.2.01.01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0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Извещатели</a:t>
            </a:r>
            <a:r>
              <a:rPr lang="ru-RU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охранные акустические</a:t>
            </a:r>
          </a:p>
          <a:p>
            <a:pPr marL="457200" indent="-269875">
              <a:spcAft>
                <a:spcPts val="0"/>
              </a:spcAft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Порядковый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ресурса (позиция)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0024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07303" y="3211836"/>
            <a:ext cx="3562355" cy="135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>
              <a:spcAft>
                <a:spcPts val="0"/>
              </a:spcAft>
            </a:pP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ФССЦ-61.1.01.01-0005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indent="-1620520"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Извещатель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охранный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 </a:t>
            </a: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закрытых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помещений,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звуковой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АСТРА-С 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10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217698" y="3211836"/>
            <a:ext cx="3659977" cy="135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Код в новом классификаторе</a:t>
            </a:r>
          </a:p>
          <a:p>
            <a:pPr marL="1350645" indent="-1620520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26.30.40.61.2.01.01-0024   </a:t>
            </a:r>
          </a:p>
          <a:p>
            <a:pPr marL="1350645" indent="-1620520">
              <a:spcAft>
                <a:spcPts val="0"/>
              </a:spcAft>
            </a:pPr>
            <a:r>
              <a:rPr lang="ru-RU" dirty="0" err="1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Извещатель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охранный для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закрытых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помещений, </a:t>
            </a: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50645" indent="-1620520">
              <a:spcAft>
                <a:spcPts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звуковой 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АСТРА-С 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-   10 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шт.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8781" y="3211836"/>
            <a:ext cx="2228844" cy="13588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350645" indent="-1620520" algn="ctr">
              <a:spcAft>
                <a:spcPts val="0"/>
              </a:spcAft>
            </a:pPr>
            <a:r>
              <a:rPr lang="ru-RU" b="1" i="1" u="sng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</a:t>
            </a:r>
            <a:r>
              <a:rPr lang="ru-RU" b="1" i="1" u="sng" dirty="0" smtClean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ССЦ  - 509-3886</a:t>
            </a:r>
          </a:p>
          <a:p>
            <a:pPr marL="1350645" indent="-1620520" algn="ctr">
              <a:spcAft>
                <a:spcPts val="0"/>
              </a:spcAft>
            </a:pP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b="1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старой редакции 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606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33575" y="-8459703"/>
            <a:ext cx="9172575" cy="1157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sz="2800" b="1" dirty="0">
                <a:solidFill>
                  <a:srgbClr val="0000FF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Территориальная сметно-нормативная база РБ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Bef>
                <a:spcPts val="1200"/>
              </a:spcBef>
              <a:spcAft>
                <a:spcPts val="1200"/>
              </a:spcAft>
            </a:pPr>
            <a:r>
              <a:rPr lang="ru-RU" b="1" dirty="0">
                <a:solidFill>
                  <a:srgbClr val="383838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 smtClean="0">
                <a:solidFill>
                  <a:srgbClr val="065C85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" </a:t>
            </a:r>
            <a:r>
              <a:rPr lang="ru-RU" b="1" dirty="0">
                <a:solidFill>
                  <a:srgbClr val="065C85"/>
                </a:solidFill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 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6925" y="123825"/>
            <a:ext cx="9915525" cy="651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95000"/>
              </a:lnSpc>
              <a:spcAft>
                <a:spcPts val="60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Приказами Министерства строительства и жилищно-коммунального хозяйства Российской Федерации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 28.02.2017 года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федеральный реестр сметных нормативов </a:t>
            </a:r>
            <a:r>
              <a:rPr lang="ru-RU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внесены изменения и дополнения в территориальные сметные нормативы Республики Башкортостан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algn="just">
              <a:lnSpc>
                <a:spcPct val="95000"/>
              </a:lnSpc>
              <a:spcAft>
                <a:spcPts val="600"/>
              </a:spcAft>
            </a:pP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5000"/>
              </a:lnSpc>
              <a:spcAft>
                <a:spcPts val="600"/>
              </a:spcAft>
              <a:buFontTx/>
              <a:buChar char="-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579/пр.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"Территориальные единичные расценки на строительные и специальные строительные работы. ТЕР 81-02-2001. Республика Башкортостан.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в территориальные единичные расценки на строительные и специальные строительные работы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(ТЕР 81-02-2001-И2(6)).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Регистрационный номер сметного норматива № 736 от 28.02.2017г.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  <a:spcAft>
                <a:spcPts val="600"/>
              </a:spcAf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5000"/>
              </a:lnSpc>
              <a:spcAft>
                <a:spcPts val="600"/>
              </a:spcAft>
              <a:buFontTx/>
              <a:buChar char="-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580/пр.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"Территориальные единичные расценки на монтаж оборудования. </a:t>
            </a:r>
            <a:r>
              <a:rPr 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81-03-2001. Республика Башкортостан. 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в территориальные единичные расценки на монтаж оборудования" (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ТЕРм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81-03-2001-И2(6)).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Регистрационный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номер сметного норматива № 737 от 28.02.2017г.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  <a:spcAft>
                <a:spcPts val="6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5000"/>
              </a:lnSpc>
              <a:spcAft>
                <a:spcPts val="600"/>
              </a:spcAft>
              <a:buFontTx/>
              <a:buChar char="-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581/пр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 "Территориальные сметные цены на материалы, изделия и конструкции, применяемые в строительстве. ТССЦ 81-01-2001. Республика Башкортостан.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в территориальные сметные цены на материалы, изделия и конструкции, применяемые в строительстве " (ТССЦ 81-01-2001-И2(6)).</a:t>
            </a: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Регистрационный номер сметного норматива № 738 от 28.02.2017г.</a:t>
            </a:r>
          </a:p>
        </p:txBody>
      </p:sp>
    </p:spTree>
    <p:extLst>
      <p:ext uri="{BB962C8B-B14F-4D97-AF65-F5344CB8AC3E}">
        <p14:creationId xmlns:p14="http://schemas.microsoft.com/office/powerpoint/2010/main" val="2018021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90749" y="323849"/>
            <a:ext cx="9020175" cy="54558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  <a:tabLst>
                <a:tab pos="457200" algn="l"/>
              </a:tabLst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Открытые расценки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(в новой базе неучтенные ресурсы указаны непосредственно в ГЭСН,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замен ресурсов в ФЕР сравнительно с ГЭСН нет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lvl="0">
              <a:lnSpc>
                <a:spcPct val="115000"/>
              </a:lnSpc>
              <a:spcAft>
                <a:spcPts val="0"/>
              </a:spcAft>
              <a:buSzPts val="1000"/>
              <a:tabLst>
                <a:tab pos="457200" algn="l"/>
              </a:tabLst>
            </a:pP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всем сборникам добавлен пункт, в котором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уточняется единица измерения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например: вместо «1 штуки» используются «1 счетчик», «1 кран», «1 котел», «1 узел», что никак не повлияло на нормативные показатели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 состав нормативов, цены, трудозатраты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endParaRPr lang="ru-RU" dirty="0" smtClean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ЗТР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изменены в 154 нормах, расход материалов в 10300 позициях;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ряде норм изменился состав работ, но затраты труда остались прежними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lvl="0">
              <a:spcAft>
                <a:spcPts val="0"/>
              </a:spcAft>
              <a:buSzPts val="1000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Есть изменения в классификации грузов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</a:t>
            </a: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</a:pPr>
            <a:endParaRPr lang="ru-RU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Стоимость инженерного оборудования выделена в отдельные книги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(61-67 книги в КСР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);</a:t>
            </a:r>
          </a:p>
          <a:p>
            <a:pPr lvl="0">
              <a:spcAft>
                <a:spcPts val="0"/>
              </a:spcAft>
              <a:buSzPts val="1000"/>
            </a:pP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</a:pPr>
            <a:r>
              <a:rPr lang="ru-RU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ФСНБ-2014 было примерно 69 100 нормативов ресурсов</a:t>
            </a: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lvl="0">
              <a:spcAft>
                <a:spcPts val="0"/>
              </a:spcAft>
              <a:buSzPts val="1000"/>
            </a:pPr>
            <a:r>
              <a:rPr lang="ru-RU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в </a:t>
            </a: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ФСНБ-2017 теперь примерно 66 560 нормативов, из них - 7 710 оборудования.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236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85925" y="321401"/>
            <a:ext cx="10001250" cy="655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Ранее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«Разделе 40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Сметные цены на эксплуатацию автотранспортных средств»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Сборника расценок на эксплуатацию машин и механизмов были учтены сметные цены на автотранспорт, рассчитанные с учетом норм накладных расходов и сметной прибыли, а в новой версии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«Разделе 91.14 Средства транспортные для транспортировки строительных материалов»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теперь снова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УЧТЕНЫ накладные расходы и сметная прибыль от фонда оплаты труда водителей.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Затраты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труда водителей учтены в нормах, как затраты труда механизаторов, что привело к увеличению затрат труда механизаторов по каждой норме;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оплата труда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механизаторов</a:t>
            </a:r>
            <a:r>
              <a:rPr lang="ru-RU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входит в базу для исчисления НР и СП;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Отсутствует перечень средств малой механизации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инструмента и инвентаря,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затраты которых учтены в норме накладных расходов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В результате чего, в некоторых нормах остались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шуруповерты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шлифмашинки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сварочные аппараты, из других норм исключили не только указанное оборудование, но и компрессоры, вибраторы и отбойные молотки, которые сложно назвать инструментом;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1000"/>
              </a:spcAft>
              <a:buSzPts val="1000"/>
              <a:buFont typeface="Wingdings" panose="05000000000000000000" pitchFamily="2" charset="2"/>
              <a:buChar char="Ø"/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Механизмы с отраслевой принадлежностью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новой базе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исключены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 в расценках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заменены на обычные механизмы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код 070103 - бульдозеры при работе на гидроэнергетическом строительстве и </a:t>
            </a:r>
            <a:r>
              <a:rPr lang="ru-RU" sz="1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горновскрышных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работах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96кВт (130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л.с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 (теперь надо применять 91.01.01-036) -  Бульдозеры, мощность 96 кВт (130 </a:t>
            </a:r>
            <a:r>
              <a:rPr lang="ru-RU" sz="1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л.с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.)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код 060201 - экскаваторы одноковшовые дизельные на гусеничном ходу при работе на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гидроэнергетическом строительстве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0,4 м3 (теперь надо применять 91.01.05-084) - Экскаваторы одноковшовые дизельные на гусеничном ходу, емкость ковша 0,4 м3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код 021102 – краны на автомобильном ходу при работе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монтаже технологического оборудования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10т (теперь надо применять 91.05.05-014) - Краны на автомобильном ходу, грузоподъемность 10 т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- код 021104 - краны на автомобильном ходу при работе </a:t>
            </a:r>
            <a:r>
              <a:rPr lang="ru-RU" sz="1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 монтаже технологического оборудования </a:t>
            </a:r>
            <a:r>
              <a:rPr lang="ru-RU" sz="1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16т (теперь надо применять 91.05.05-015) - Краны на автомобильном ходу, грузоподъемность 16 т</a:t>
            </a: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endParaRPr lang="ru-RU" sz="105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Откорректирован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список механизмов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для которых необходимо считать перебазировку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отдельно.</a:t>
            </a:r>
            <a:endParaRPr lang="ru-RU" sz="16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143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408177" y="2706624"/>
            <a:ext cx="931773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 </a:t>
            </a:r>
            <a:endParaRPr lang="ru-RU" sz="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0070C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409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962150" y="104775"/>
            <a:ext cx="9801225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5000"/>
              </a:lnSpc>
              <a:spcAft>
                <a:spcPts val="600"/>
              </a:spcAft>
              <a:buFontTx/>
              <a:buChar char="-"/>
            </a:pP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582/пр.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"Территориальные сметные цены на перевозки грузов для строительства. </a:t>
            </a:r>
            <a:r>
              <a:rPr lang="ru-RU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ТССЦпг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81-01-2001. Республика Башкортостан.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в территориальные сметные цены на перевозки грузов для строительства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"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ТССЦпг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81-01-2001-И2(6)).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Регистрационный номер сметного норматива № 739 от 28.02.2017г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5000"/>
              </a:lnSpc>
              <a:spcAft>
                <a:spcPts val="600"/>
              </a:spcAft>
              <a:buFontTx/>
              <a:buChar char="-"/>
            </a:pP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 588/пр.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"Территориальные сметные расценки на эксплуатацию строительных машин и автотранспортных средств. ТСЭМ 81-02-2001. Республика Башкортостан. </a:t>
            </a:r>
            <a:r>
              <a:rPr lang="ru-RU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Изменения в территориальные сметные расценки на эксплуатацию строительных машин и автотранспортных средств." (ТСЭМ 81-02-2001-И2(6)).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Регистрационный номер сметного норматива № 740 от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28.02.2017г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95000"/>
              </a:lnSpc>
              <a:spcAft>
                <a:spcPts val="600"/>
              </a:spcAft>
            </a:pP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4050" y="4038601"/>
            <a:ext cx="9839325" cy="2600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Письмом Государственного комитета Республики Башкортостан по строительству и архитектуре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27.03.2017 года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 12-14/57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внесении изменений в территориальные сметные нормативы в редакции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2014 года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вышеуказанные нормативы в составе действующей редакции ТСНБ,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рекомендованы к применению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проектной документации объектов капитального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строительства;</a:t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строительство, реконструкция, и капитальный ремонт которых, финансируется за счет средств республики Башкортостан </a:t>
            </a:r>
            <a:r>
              <a:rPr lang="ru-RU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01.05.2017года</a:t>
            </a: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457321" y="2712542"/>
            <a:ext cx="7086598" cy="124777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Вышеуказанные изменения и дополнения в территориальные сметные нормативы Республики Башкортостан выполнены 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изменениями и дополнениями в государственные нормативы – Выпуск 2: Приказ Минстроя России № 899/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11.12.2015 года.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4319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28401" y="189444"/>
            <a:ext cx="7453849" cy="1334556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rgbClr val="00B0F0"/>
                </a:solidFill>
              </a:rPr>
              <a:t>Минстрой России </a:t>
            </a:r>
            <a:endParaRPr lang="ru-RU" b="1" dirty="0">
              <a:solidFill>
                <a:srgbClr val="00B0F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28401" y="1524000"/>
            <a:ext cx="6987645" cy="1388534"/>
          </a:xfrm>
        </p:spPr>
        <p:txBody>
          <a:bodyPr>
            <a:normAutofit/>
          </a:bodyPr>
          <a:lstStyle/>
          <a:p>
            <a:pPr algn="ctr"/>
            <a:r>
              <a:rPr lang="en-US" sz="5400" b="1" dirty="0" smtClean="0"/>
              <a:t>www.minstroyrf.ru</a:t>
            </a:r>
            <a:endParaRPr lang="ru-RU" sz="5400" b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125" y="2566250"/>
            <a:ext cx="10058400" cy="3583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0729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2600106" y="505353"/>
            <a:ext cx="7684647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территориальных единичных расценках содержат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203670" y="2100544"/>
            <a:ext cx="3089437" cy="189013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214 новых норм </a:t>
            </a:r>
          </a:p>
        </p:txBody>
      </p:sp>
      <p:sp>
        <p:nvSpPr>
          <p:cNvPr id="16" name="Овал 15"/>
          <p:cNvSpPr/>
          <p:nvPr/>
        </p:nvSpPr>
        <p:spPr>
          <a:xfrm>
            <a:off x="4527831" y="3318615"/>
            <a:ext cx="3172335" cy="2093095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988 откорректированных  норм и расценок</a:t>
            </a:r>
          </a:p>
        </p:txBody>
      </p:sp>
      <p:sp>
        <p:nvSpPr>
          <p:cNvPr id="17" name="Овал 16"/>
          <p:cNvSpPr/>
          <p:nvPr/>
        </p:nvSpPr>
        <p:spPr>
          <a:xfrm>
            <a:off x="8228724" y="4466641"/>
            <a:ext cx="3089437" cy="1890139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нормы исключены</a:t>
            </a:r>
          </a:p>
        </p:txBody>
      </p:sp>
      <p:sp>
        <p:nvSpPr>
          <p:cNvPr id="8" name="Стрелка вниз 7"/>
          <p:cNvSpPr/>
          <p:nvPr/>
        </p:nvSpPr>
        <p:spPr>
          <a:xfrm>
            <a:off x="2600106" y="1465567"/>
            <a:ext cx="296563" cy="480231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>
            <a:off x="5959167" y="2663219"/>
            <a:ext cx="309661" cy="518893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низ 18"/>
          <p:cNvSpPr/>
          <p:nvPr/>
        </p:nvSpPr>
        <p:spPr>
          <a:xfrm>
            <a:off x="9773442" y="3798879"/>
            <a:ext cx="307818" cy="489657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425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729" y="352424"/>
            <a:ext cx="9114895" cy="2362201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территориальные сметные нормативы.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единичные расценки на строительные и специальные строительные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работы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152525" y="3657600"/>
            <a:ext cx="2676525" cy="1352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Дополнены </a:t>
            </a: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213 расценок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810388" y="3657600"/>
            <a:ext cx="2676525" cy="1352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Изменены </a:t>
            </a:r>
          </a:p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128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расценок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620125" y="3657600"/>
            <a:ext cx="2676525" cy="1352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Исключены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расценки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06639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762875" y="2038350"/>
            <a:ext cx="4048125" cy="1000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Дополнена 1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расценка 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04900" y="466725"/>
            <a:ext cx="10706100" cy="14954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территориальные сметные нормативы.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единичные расценки на монтаж оборудования. Республика Башкортостан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104900" y="3409950"/>
            <a:ext cx="10706100" cy="14954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территориальные сметные нормативы.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сметные цены на перевозки грузов для строительства. Республика Башкортостан.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62875" y="4981575"/>
            <a:ext cx="4048125" cy="10001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Изменены 860 расценок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37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6788" y="914399"/>
            <a:ext cx="9899387" cy="163830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территориальные сметные нормативы.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сметные цены на материалы, изделия и конструкции, применяемые в строительстве.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>
          <a:xfrm>
            <a:off x="1200151" y="4524375"/>
            <a:ext cx="10734673" cy="860400"/>
          </a:xfrm>
        </p:spPr>
        <p:txBody>
          <a:bodyPr>
            <a:noAutofit/>
          </a:bodyPr>
          <a:lstStyle/>
          <a:p>
            <a:pPr indent="450000" algn="just">
              <a:spcAft>
                <a:spcPts val="0"/>
              </a:spcAft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Наибольшие изменения коснулись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«Материалы для общестроительных работ»,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000" algn="just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«Бетонные, железобетонные и керамические изделия. Нерудные материалы. Товарные бетоны и растворы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»,</a:t>
            </a:r>
          </a:p>
          <a:p>
            <a:pPr indent="450000" algn="just">
              <a:spcAft>
                <a:spcPts val="0"/>
              </a:spcAft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части 5 «Материалы, изделия и конструкции для монтажных и специальных строительных работ».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00151" y="2924175"/>
            <a:ext cx="2676525" cy="1352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888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33900" y="2924175"/>
            <a:ext cx="2676525" cy="13525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цены на 6 материалов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867649" y="2924175"/>
            <a:ext cx="4067175" cy="1323975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Исключены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550 материалов, являющихся устаревшими и крайне редко применяемыми.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9528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729" y="352424"/>
            <a:ext cx="9114895" cy="2362201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Изменения в территориальные сметные нормативы.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Территориальные сметные расценки на эксплуатацию строительных машин и автотранспортных средств.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09850" y="3409950"/>
            <a:ext cx="2676525" cy="13525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Добавлены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механизма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972300" y="3409950"/>
            <a:ext cx="2676525" cy="135255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Уточнены цены на 1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0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526</TotalTime>
  <Words>2128</Words>
  <Application>Microsoft Office PowerPoint</Application>
  <PresentationFormat>Широкоэкранный</PresentationFormat>
  <Paragraphs>288</Paragraphs>
  <Slides>22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0" baseType="lpstr">
      <vt:lpstr>Arial</vt:lpstr>
      <vt:lpstr>Calibri</vt:lpstr>
      <vt:lpstr>Corbel</vt:lpstr>
      <vt:lpstr>Open Sans</vt:lpstr>
      <vt:lpstr>Tahoma</vt:lpstr>
      <vt:lpstr>Times New Roman</vt:lpstr>
      <vt:lpstr>Wingdings</vt:lpstr>
      <vt:lpstr>Параллакс</vt:lpstr>
      <vt:lpstr>             Изменения и дополнения  в территориальной сметно-нормативной базе Республики Башкортостан </vt:lpstr>
      <vt:lpstr>Презентация PowerPoint</vt:lpstr>
      <vt:lpstr>Презентация PowerPoint</vt:lpstr>
      <vt:lpstr>Минстрой России </vt:lpstr>
      <vt:lpstr>Презентация PowerPoint</vt:lpstr>
      <vt:lpstr>Изменения в территориальные сметные нормативы. Территориальные единичные расценки на строительные и специальные строительные работы.</vt:lpstr>
      <vt:lpstr>Презентация PowerPoint</vt:lpstr>
      <vt:lpstr>Изменения в территориальные сметные нормативы. Территориальные сметные цены на материалы, изделия и конструкции, применяемые в строительстве.</vt:lpstr>
      <vt:lpstr>Изменения в территориальные сметные нормативы. Территориальные сметные расценки на эксплуатацию строительных машин и автотранспортных средств.</vt:lpstr>
      <vt:lpstr>О внесении изменений и дополнений в федеральную сметно-нормативную базу ФСНБ-2001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csi</dc:creator>
  <cp:lastModifiedBy>csi</cp:lastModifiedBy>
  <cp:revision>40</cp:revision>
  <dcterms:created xsi:type="dcterms:W3CDTF">2017-09-18T06:38:25Z</dcterms:created>
  <dcterms:modified xsi:type="dcterms:W3CDTF">2017-09-25T10:15:45Z</dcterms:modified>
</cp:coreProperties>
</file>